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2" r:id="rId1"/>
  </p:sldMasterIdLst>
  <p:notesMasterIdLst>
    <p:notesMasterId r:id="rId62"/>
  </p:notesMasterIdLst>
  <p:handoutMasterIdLst>
    <p:handoutMasterId r:id="rId63"/>
  </p:handoutMasterIdLst>
  <p:sldIdLst>
    <p:sldId id="256" r:id="rId2"/>
    <p:sldId id="342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13" r:id="rId11"/>
    <p:sldId id="381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5" r:id="rId23"/>
    <p:sldId id="393" r:id="rId24"/>
    <p:sldId id="394" r:id="rId25"/>
    <p:sldId id="396" r:id="rId26"/>
    <p:sldId id="258" r:id="rId27"/>
    <p:sldId id="259" r:id="rId28"/>
    <p:sldId id="427" r:id="rId29"/>
    <p:sldId id="428" r:id="rId30"/>
    <p:sldId id="431" r:id="rId31"/>
    <p:sldId id="429" r:id="rId32"/>
    <p:sldId id="397" r:id="rId33"/>
    <p:sldId id="430" r:id="rId34"/>
    <p:sldId id="432" r:id="rId35"/>
    <p:sldId id="369" r:id="rId36"/>
    <p:sldId id="398" r:id="rId37"/>
    <p:sldId id="399" r:id="rId38"/>
    <p:sldId id="400" r:id="rId39"/>
    <p:sldId id="401" r:id="rId40"/>
    <p:sldId id="402" r:id="rId41"/>
    <p:sldId id="407" r:id="rId42"/>
    <p:sldId id="404" r:id="rId43"/>
    <p:sldId id="405" r:id="rId44"/>
    <p:sldId id="406" r:id="rId45"/>
    <p:sldId id="408" r:id="rId46"/>
    <p:sldId id="409" r:id="rId47"/>
    <p:sldId id="410" r:id="rId48"/>
    <p:sldId id="411" r:id="rId49"/>
    <p:sldId id="413" r:id="rId50"/>
    <p:sldId id="433" r:id="rId51"/>
    <p:sldId id="434" r:id="rId52"/>
    <p:sldId id="435" r:id="rId53"/>
    <p:sldId id="436" r:id="rId54"/>
    <p:sldId id="417" r:id="rId55"/>
    <p:sldId id="418" r:id="rId56"/>
    <p:sldId id="419" r:id="rId57"/>
    <p:sldId id="423" r:id="rId58"/>
    <p:sldId id="426" r:id="rId59"/>
    <p:sldId id="424" r:id="rId60"/>
    <p:sldId id="422" r:id="rId61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64"/>
      <p:bold r:id="rId65"/>
      <p:italic r:id="rId66"/>
      <p:boldItalic r:id="rId67"/>
    </p:embeddedFont>
    <p:embeddedFont>
      <p:font typeface="Wingdings 2" panose="05020102010507070707" pitchFamily="18" charset="2"/>
      <p:regular r:id="rId68"/>
    </p:embeddedFont>
    <p:embeddedFont>
      <p:font typeface="Wingdings 3" panose="05040102010807070707" pitchFamily="18" charset="2"/>
      <p:regular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HGPｺﾞｼｯｸE" panose="020B0900000000000000" pitchFamily="34" charset="-128"/>
      <p:regular r:id="rId74"/>
    </p:embeddedFont>
    <p:embeddedFont>
      <p:font typeface="Arial Black" panose="020B0A04020102020204" pitchFamily="34" charset="0"/>
      <p:bold r:id="rId75"/>
    </p:embeddedFont>
    <p:embeddedFont>
      <p:font typeface="Cambria Math" panose="02040503050406030204" pitchFamily="18" charset="0"/>
      <p:regular r:id="rId76"/>
    </p:embeddedFont>
    <p:embeddedFont>
      <p:font typeface="ＭＳ 明朝" panose="02020609040205080304" pitchFamily="49" charset="-128"/>
      <p:regular r:id="rId77"/>
    </p:embeddedFont>
    <p:embeddedFont>
      <p:font typeface="ＭＳ Ｐゴシック" panose="020B0600070205080204" pitchFamily="34" charset="-128"/>
      <p:regular r:id="rId78"/>
    </p:embeddedFont>
  </p:embeddedFontLst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19"/>
    <a:srgbClr val="D4FBD1"/>
    <a:srgbClr val="2148C5"/>
    <a:srgbClr val="8EFCF9"/>
    <a:srgbClr val="00FF00"/>
    <a:srgbClr val="FFD1D1"/>
    <a:srgbClr val="CD035A"/>
    <a:srgbClr val="152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6014" autoAdjust="0"/>
  </p:normalViewPr>
  <p:slideViewPr>
    <p:cSldViewPr>
      <p:cViewPr>
        <p:scale>
          <a:sx n="66" d="100"/>
          <a:sy n="66" d="100"/>
        </p:scale>
        <p:origin x="-151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126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83CA7-5007-4DEF-8364-DFD7EB1366D8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Formal Methods for Industrial-scale Control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364FE-EFA6-4EB1-9ECB-79EC7E0D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98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675D-28C4-4947-87AD-663664B31269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Formal Methods for Industrial-scale Control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A2953-00F1-467C-BF71-E0856E56C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6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A2953-00F1-467C-BF71-E0856E56C453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Formal Methods for Industrial-scale Control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6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F23F-487D-4685-9BD6-E5F60834C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0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much text!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527E-BD38-4177-A499-12555E9104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9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1" name="Picture 2" descr="R:\PTC\MBD\LogosAndTemplates\Logo_MBDwTTC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8" r="9754" b="21295"/>
          <a:stretch/>
        </p:blipFill>
        <p:spPr bwMode="auto">
          <a:xfrm>
            <a:off x="3962400" y="6282871"/>
            <a:ext cx="123972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4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341806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7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341806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620000" y="6492875"/>
            <a:ext cx="1315721" cy="365125"/>
          </a:xfrm>
        </p:spPr>
        <p:txBody>
          <a:bodyPr/>
          <a:lstStyle/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52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492875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F6FC8B1-8F37-4948-BBDF-7AD718FCF875}" type="slidenum">
              <a:rPr lang="en-US" smtClean="0"/>
              <a:pPr/>
              <a:t>‹#›</a:t>
            </a:fld>
            <a:r>
              <a:rPr lang="en-US" dirty="0" smtClean="0"/>
              <a:t>/60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R:\PTC\MBD\LogosAndTemplates\Logo_MBDwTTC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8" r="9754" b="21295"/>
          <a:stretch/>
        </p:blipFill>
        <p:spPr bwMode="auto">
          <a:xfrm>
            <a:off x="3962400" y="6334125"/>
            <a:ext cx="123972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8" r:id="rId4"/>
    <p:sldLayoutId id="2147483699" r:id="rId5"/>
    <p:sldLayoutId id="2147483729" r:id="rId6"/>
    <p:sldLayoutId id="2147483725" r:id="rId7"/>
    <p:sldLayoutId id="2147483706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none" spc="-60" baseline="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0.png"/><Relationship Id="rId7" Type="http://schemas.openxmlformats.org/officeDocument/2006/relationships/image" Target="../media/image3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5.xml"/><Relationship Id="rId7" Type="http://schemas.openxmlformats.org/officeDocument/2006/relationships/image" Target="../media/image37.emf"/><Relationship Id="rId12" Type="http://schemas.openxmlformats.org/officeDocument/2006/relationships/image" Target="../media/image5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emf"/><Relationship Id="rId5" Type="http://schemas.openxmlformats.org/officeDocument/2006/relationships/tags" Target="../tags/tag7.xml"/><Relationship Id="rId10" Type="http://schemas.openxmlformats.org/officeDocument/2006/relationships/image" Target="../media/image40.emf"/><Relationship Id="rId4" Type="http://schemas.openxmlformats.org/officeDocument/2006/relationships/tags" Target="../tags/tag6.xml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38.emf"/><Relationship Id="rId18" Type="http://schemas.openxmlformats.org/officeDocument/2006/relationships/image" Target="../media/image54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7.emf"/><Relationship Id="rId17" Type="http://schemas.openxmlformats.org/officeDocument/2006/relationships/image" Target="../media/image53.png"/><Relationship Id="rId2" Type="http://schemas.openxmlformats.org/officeDocument/2006/relationships/tags" Target="../tags/tag9.xml"/><Relationship Id="rId16" Type="http://schemas.openxmlformats.org/officeDocument/2006/relationships/image" Target="../media/image49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5" Type="http://schemas.openxmlformats.org/officeDocument/2006/relationships/image" Target="../media/image41.emf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2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6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1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510.png"/><Relationship Id="rId3" Type="http://schemas.openxmlformats.org/officeDocument/2006/relationships/image" Target="../media/image100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500.png"/><Relationship Id="rId2" Type="http://schemas.openxmlformats.org/officeDocument/2006/relationships/image" Target="../media/image99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image" Target="../media/image60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image" Target="../media/image6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17" Type="http://schemas.openxmlformats.org/officeDocument/2006/relationships/image" Target="../media/image106.png"/><Relationship Id="rId2" Type="http://schemas.openxmlformats.org/officeDocument/2006/relationships/image" Target="../media/image104.png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55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emf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17537"/>
            <a:ext cx="7086600" cy="1897063"/>
          </a:xfrm>
        </p:spPr>
        <p:txBody>
          <a:bodyPr>
            <a:noAutofit/>
          </a:bodyPr>
          <a:lstStyle/>
          <a:p>
            <a:pPr algn="ctr"/>
            <a:r>
              <a:rPr lang="en-US" sz="3600" cap="small" dirty="0" smtClean="0">
                <a:solidFill>
                  <a:srgbClr val="FF0000"/>
                </a:solidFill>
                <a:latin typeface="Calibri" panose="020F0502020204030204" pitchFamily="34" charset="0"/>
              </a:rPr>
              <a:t>Making Formal Methods work </a:t>
            </a:r>
            <a:br>
              <a:rPr lang="en-US" sz="3600" cap="small" dirty="0" smtClean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n-US" sz="3600" cap="small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</a:t>
            </a:r>
            <a:br>
              <a:rPr lang="en-US" sz="3600" cap="small" dirty="0" smtClean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n-US" sz="3600" cap="small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Industrial Practice</a:t>
            </a:r>
            <a:endParaRPr lang="en-US" sz="13800" cap="small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44252" y="3200400"/>
            <a:ext cx="5093495" cy="381000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2400" cap="none" dirty="0" smtClean="0">
                <a:solidFill>
                  <a:schemeClr val="tx1"/>
                </a:solidFill>
                <a:latin typeface="Calibri" panose="020F0502020204030204" pitchFamily="34" charset="0"/>
              </a:rPr>
              <a:t>Jyotirmoy V. Deshmukh</a:t>
            </a:r>
            <a:endParaRPr lang="en-US" sz="2400" cap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4272915"/>
            <a:ext cx="13716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</a:rPr>
              <a:t>Xiaoqing</a:t>
            </a:r>
            <a:r>
              <a:rPr lang="en-US" sz="1600" dirty="0" smtClean="0">
                <a:latin typeface="Calibri" panose="020F0502020204030204" pitchFamily="34" charset="0"/>
              </a:rPr>
              <a:t> Jin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Jim Kapinski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Hisahiro Ito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Ken Butts</a:t>
            </a:r>
          </a:p>
        </p:txBody>
      </p:sp>
      <p:sp>
        <p:nvSpPr>
          <p:cNvPr id="5" name="AutoShape 2" descr="data:image/jpeg;base64,/9j/4AAQSkZJRgABAQAAAQABAAD/2wCEAAkGBhQSEBIUEBIVFBUREhIYFhYQExAYFhYSFRQWGBMgFBcYGygqFx0jGRgVHzEgIycpLy8sFR4xNzAqNSgrLikBCQoKDgwOGg8PGjQkHyQyKi80Mi00LCwtLC8sMjQvLDAsNCwyMDQvMiwwNTQwLC8wLCopNC8sLCwsLCksLCksLP/AABEIAMIBAwMBIgACEQEDEQH/xAAcAAEAAwEBAQEBAAAAAAAAAAAABQYHBAMBAgj/xABTEAABAwIDBAENCwgHCAMAAAABAAIDBBEFEiEGEzFBUQcUIjJhcXJ0gZGzwdEVMzRCUlWCk6GxshcjNXWSpMLSFiRTVHPT8CViY3aiw+HxQ0Rl/8QAGwEBAAIDAQEAAAAAAAAAAAAAAAMFAgQGAQf/xAA5EQACAQIDAwkFBwUBAAAAAAAAAQIDEQQSIQUxURMiQWFxgaGxwTIzkdHwBhQ0Q1JiciNTkuHxQv/aAAwDAQACEQMRAD8A3FERAEREAREQBERAEWcbYU9S3E4GivqIKetaWs3WQhlU0CzLO4B44a9sTyXi3Cpjwxit+rh9qwrVaNBJ1ZpX43PYRnUbyRvY01FmfuTP88Vv1cPtT3Jn+eK36uH2rX+/4P8AvLxJOQrfoZpiLKMap5qelnnOL1p3TRYFkIzyONo2jXmfMASr5sbRTx0UIq5HyTubnkMhuWudrlHgiw74J5rbhKFSCqU5XTIXmjLLJWZNoiyp1FVCtq6ebFKuPdNE0OQMdvKVxsTc21Yexd3rrJJWbbslqG3dJLeaqizP3Jm+eK36uH2p7kz/ADxW/Vw+1aX3/B/3l4k3IVv0M0xFmfuTP88Vv1cPtUZtHFVwMgFPilXLNVTiKKN4jaDwzuJF+xbcC/dU1DEYevPJTqJvvI6kKlNZpRaRr6Lnw6mMcUbHPdI5jGgvf2z3Aak90nVdClPAiIgCIiAIiIAiIgCIiAIiIAiIgCIiAIiIAiIgITbLZ7r2jkiByyCz4X8CydmsZB5a6X6HFUWixcyxMqLWc8uZUR8MlXHpMLfFzaPHhHoWqrKHtAqsaA0HXdGbDhmdFIXG3STxK0tpUY1sJNS/86r66yXDzcK0WunQloZg4Xaf9d1eiisJ7Y+D6wpuj98j8Nn4gvnuTnqJ0alzbke2i68xKGm4w4dlqKjodVvH5hh6co1/aC0dUnqXt7HEXfGOK1dzzNslrnnxPnV2X09U40YxpQ3RVjlszm3N72FUuqDhTzFHWUwvUUDjI0f2kJFp4z0hzL+buq2oV7F2dw1dWMxZXNAZJEc0E7BJEeYaeI77TdpHcXex4IuDcFVnAxahIHBuI1waOTW3ZoByHcUvhHxvo+tcFtbCwoYicYbl6l9g60qlOLZKQwlzg1vFxAC8NjqYVmITVvGCkBpqToOX3+Qd8kgHoeRyX7ldaKcjQimqSCOIO5fwUv1M2AYTRWAH5kHTpJJPnJJV59naMY0J1ulvL3b/ABNHaM26kYdC1LOiIugNAIiIAiIgCIiAIiIAiIgCIiAIiIAiIgCIiAIiIAspl+F4141Q+hetWWUy/C8a8aofQvUGL/C1f4+qMqfvYdp6YT2x8H1hTdF77H4bPxBQmE9sfB9YU3Re+x+Gz8QXzv8ANXajo17D7z9dS73vEP1rWfwK6qldS73vEP1rWfwK6r6fV9tnLw9kIi+KMzMcwT4E/wDWVd/ApbCPj/R9aicE+BP/AFlXfwKWwj4/0fWuN29+Kqd3ki32f7qPed83vNR4rU+heprqbfomi/wG/eVCze81HitT6F6mept+iaL/AAG/eVcbA/By/l6I1doe/XZ6lmREV0aQREQBERAEREAREQBERAEREAREQBERAEREAREQBZTL8Lxrxqh9C9asspl+F4141Q+heoMX+Fq/x9UZU/ew7T0wntj4PrCm6L32Pw2fiChMJ7Y+D6wpui99j8Nn4gvnf5q7UdGvYfefrqXe94h+taz+BWDaXaOKhp3TTnQaNaO2e89q1g5k/ZqeAVR2JxqKkpMUnqHZWR4pWEnmT2Fg0cyToAqrje0MjpG1lW205F6Kldq2liPCaVvOR2haD3CdA0D6tGi6lSyORlVVOF2euJ7RVIfnrK+pppZey62omROFPGQN22Qvc2zyNSOOutr2XH/Sj/8AUxP6ml/zVVJpi4uc8klxJc5xuSTqSSV5b9vyh5wrlYOmlqU7xlRvQvWC1sPW+5gdM8tmkle+oZG0kyhoNgx7ubSfKpzCPj/R9apOyMgLpbEHRvAjpKu2EfH+j618v+0kFDG1Ev2+SOy2RNzw8HLr82dGJYgyGGV0ufI6N8Z3YaXDetLLgOIBtmvxVLoscZDG2OLEsSYxgs1rYaWwHQPzqsG2rgKOS5t2UfHwws137flDzhdL9k6EJ4KTl+p+SKjbledPEJR4LzZco9pbkD3WxFtyBmdDTENvzIbLew7mqv2xW1z3P6yry3rpjQ6ORpG7q4LXbJEeZtqQOgnk4Nw8TN+UPOFP4ViLZGMp6h5jyOzU1Q2+elmve9xruybZhy4hdJXwcXG8CqoYyWa0z+hUVS2L2vdMXUtYBHWQAZwLZZmcpIjzBFjp09HC2qklFxdmXSaaugiIsT0IiIAiIgCIiAIiIAiIgCIiAIiIAiIgCymX4XjXjVD6F61ZZTL8Lxrxqh9C9a+L/C1f4+plT97DtPTCe2Pg+sKbovfY/DZ+IKEwntj4PrCm6L32Pw2fiC+efmrtR0a9h95Sasf7Pqf+ZHfiCp21+JPGJVtzmAq6gdlxsJXAAHuAAeRXGq/R9T/zIfxBUPbP9JV3jlT6Z6+xUG1K6+txxFaKlGzPlXC57RlNu50+VfaPY6smYHw0ssjCSA5jCWmxsbEd1e0fAd4fcrjhWEMqnYLBMXbuX3SzBji0nKS4ajugLdxXNjm+t1zRwjzScCO2S2dqaZ0pqYJIg9rQ0yNIuQTe3nV1wj4/0fWoXZ1mXD8oJIZX1jRckmzRGBqprCPj/R9a+V7fd8XUv1eSO12crUo95x7aYbJPRvjgjdI9zoyGsFyQHgmw7yzZ2wWIAXNFPp/wytkm96qPFan0L1UNn8FjhkwOaPPnq4ax0uZ7iCW05y2B4dsVf/Zmo44OS/c/JGhtWClWXYvMy+Htm+E37wp1QDDax6LKVpq4O0Oh+w95dvQklozl8RBvVGnbIOJr8HJNz7n1Q16BLKB5hotdWQ7HfD8I8Qq/TSrXlR4r3j7/ADZdYb3a7vIIiLVNgIiIAiIgCIiAIiIAiIgCIiAIiIAiIgCymX4XjXjVD6F61ZZVVNyYniUEnYSVklNLT59GzNjjc1wjdwLru0HcIUOJi54erGKu7HsGlUi3xP3hPbHwfWFM0rwJGE8A9pPeBF1XopXRu6CNCD9oPQpinqA8XHlHML5zO8ZZjpINNWICo2UqzvIhUUfW8mImr1NTvbl9wL7u3agadPNZrtfIHYhWkah1XUkd4yusttWGbRfC6nxib0jl9A2FtWrjqk41ElZdF/mc5tLBww8YuLer6Tuj4DvD7lfMDw+d8OHVFJLTskpDWAiq31jvX24Mab9jfmOSocfAd4fctJ2L+Bs8KT8RV39osbPBYSNWCTeZLXrTKjY9CNfEOMuD80faPBZKejEcj45JDUzyuMG8LQJAy3bNB4grrwj4/wBH1qQJUXV19zZmnSRxP/hfLMTi54ypKpNJN8Nx21OjGhFRT3EnN7zUeK1PoXqLwzZyqnocFnojAH0kE1xVGTKd61reDGm+gdzHJKrFhDSTSTmzXxTRR/LllkYWtaxo7bU6nkrpsHRPhw2kjlaWPZC0Oa7iDxsRyPcXYbChOjhLyW+Tt1q1inx7jUracPUpP5Pa3+5YJ9VU+xPye1v9ywT6qp9i1VFdctI0eSRn2z2xtayvp56kUbI6aGWNrKPfCwfc9q9vyiea0FEWE5uTuzOMVFWQREWBkEREAREQBERAEREAREQBERAEREAREQBRG02y8NdCYp28NWPbo+N/JzDyP3qXReptO6PGr6MyacyxTNpcSIEx0p6vhHVNGgbMfiSjQXPHQHk53ySle0kFjgQbEZTxWlY7gUNZA6GoYHsf52u5Fp+K4dKq8fU2laA1uL4gA0AACUaAcOSrcXsujiZconlfTpdPrJ6WJnSWW10Vvcu+S79krJsaH9Znv/bS/jK2La7AqigjhmZilbJmqoIy2WXsS17tb27yynbP9I13jlT6Z639kbNWElKSnmuuFjVx2JdVJNWse0fAd4fcrps3E40zbNJ1fwB+UVS4+A7w+5XnBGzSjCaaKqnp2z+6Jead5aSY3FzdOB4W16SrfbeD+94ZU3K2qfHcmVWy63JVnK19PVHduHfJd+y5famVlPG2WoDjndlhgZfe1EnANYOIbci7rc7C5IVl/J1N88Yh9aPYu7Z/YKOmnNRLNNVT5Q1stU4OdGzoZppe517vK5vydHYtGnNSnPMl0Wtc6KeMqSVoq3WcGymxsjpW1uJZXVAH5mFvvVIzk1g4Zu79pOqu6IrlyuaqVgi+XS6xPT6iXRAEREAREQBERAEREAREQBERAEREAREQBERAEREAREQFH6rfwOn8fpfxOWHbZ/pKu8cqfTPW49Vv4HT+P0v4nLDts/0lXeOVPpnqxwu74mliN57R8B3h9y0DY74VgfexX7nLP4+A7w+5XvAo6hjcKqaelkqW0/ugHtiLRrI4tbqeHEnyKyxvu19dDKzBe8f10o2hFSP6dVvzLU/WxexP6dVvzLU/WxexUHJy+mi9zou6ofVDfK6sw2CKpmp2z9eZ3U7y1xEcbHt7h4Hj8or1/p1W/MtT9bF7FFVlVV1lfQyyYfNTR0oq87pHMcLSQEDhw1aB9JZwg4u76+HAxlJNWRU4dp4HjscUxjvZoL+beL1934vnPGP2oP8AMWZwHVvfb6lPK6p4eE1qU9bEVIPQ0vZSrkGJ0QbW1c8NTS1EmWrfqCxzmC7Wkji261ZZDsd8PwjxCr9NKteVPiVadl9astsO7wTf1oERFrE4REQBERAEREAREQBERAEREAREQBERAEREAREQFH6r2lDE+xyx1lM95AJysDjcm3LUecLFNuqRzMQqXOHYzzSTROBBbJDK9z43McNHAg8udxyX9P1FO2RjmPaHNe0tc1wBBaRYgg8RZY5tfsi2kHW85PWMjyaaoN3OoZ38WvPEwuPEeXtgSdzDVEtDWrwb1M8oqoOFjxA847i6rqLxTC5aWZ0UoyvYRwNwQdWuYfjNI1B5ry6/f8r7G+xXcK6tqUtTDPNoTOZMyhuv3/K+xvsTr9/yvsb7Fny8TD7vPiTOZMyhuv3/ACvsb7E6/f0/Y32Jy8R93nxJGanZ2xAFtbjT/wBrlGKHN2txyHNcstQ53bHh3lddmdn3074ssYkxCoANPC8djSxn/wCeoB4Otq1p4dsRewWvUr5dYmxSw99Jals2Rhc3E8Nic0iSnw+ffM4mIyPe9gkt2pIe3Q69kFragtkdk2UMJaCZJZTnnmf28sh1JJPK5Nh3TxJJM6qKtPPK5dUoZI2CIiiJAiIgCIiAIiIAiIgCIiAIiIAiIgChdrNous6cSCPevfLFHHHmy53yOAtmsbdjmPD4qmlQdsqnfYlTw37GkifO/o3st44b90NEjvKoq9VUaUqr6E38l3vQyhFzkorpO6n6psA0q4p6Q9M0ZdFfuSx5hbumys+H4lFOwSQSMlYeDo3Nc2446jn3Fkjaip6zbWsqI3Nqardx08kQPYvmLI7SNcCDlBdY30Upg9d1pUYnJEcsMNC2aRgtl66OfdFo+KSxmvTp0KKlVq8oqVaKUmm9G2tLXTTV1v4sylGOVzg9Ov6+RqCLKNlpKqKpoouu6h+8p5pJmTPEjRkhFsudpLfzr28+S7dk9ua2R9AKkwPjrSW3ZHIyRrt094v2RadW24BTQrU5xjKMtJXS67X+TMHGSbTW769TSlz19BHPE+KZgeyRpDmu4EH/AFx5KtY9t+KapkhbTSTiCNj5XxPiG7z5iAQ8i5ytzaHgV8f1TKdohzQ1N5qdk4DIS8tikc4Mz5CbXy37xCk467uvdwvwMStVPU7rGfmmRUNZBET1u7EN9vo4na5LstdoN7ce5bgPH8n1Z824P+9/zK2/lQoB28krP8Slqx/211VfVCoIi0SVLWl8ccjbtl1jkGZh7XS4WwqtR7kROEFvZSPyfVnzbg/73/Mn5Pqz5twf97/mVxHVOw24/rkep5iS3lOXTvqwzVrGRmRz2iNrcxeSMoZa979FuaOrUW9eYUIPczLfyfVnzbg/73/Mn5Pqz5twf97/AJlaj1UKUi8UdVKDwMVJPYjlYuAX7f1RoDSVE8bXmSlZmkp5QI5mi4Fy030sb5hceVeKtJuy3h04rUqkewda0hzMPwdrmkFrgKokOHAgEkaHXUK6bHbICjY98r99VTnNPM7i5x1s2/Bg5Dy9AFcq+qTVBlT/AFSOJ8VIaiMOmMoc1krGyZsgbwa4nQ9Cj8U2jqWgGqxRkAeLhtNBG0kf7rn53HiOAWtWxsIxjeXtXtZOV7b7WuSwoO7st2++lvjY1UutxVcxDqh0MRy78Sv/ALOlDpnk9FowbeUhUSg2hfA0VENZPPAJ446mOszPuwva2QtzgGMhrgdNO4uTM+koqqOGzXUVTLG52QE7kSAh2XS53TwRf5K1Z4tcmp043bkoWd42b46Pq+JMqbzWk+i+mt11F7wrqgGarigdSSwsnEm7kncwOc9jQ6xjaTlu3MdTy4K3rOYaLDaaeF9XiLqidsjDGHzCzZHGzS2GHRo14uuLHVaMtuKmorlLX6r27r6kV1d5d3j4BERegIiIAiIgCIiAIiIAiIgCIiAFY+cXLm1VY1m8fW1QZCw6Z4w8QU48oDneVaZtPFM6jqG0oBmfE9sd3BvZOGW9zwIBJ8ioGz2Dyvq6GCWkmgjog6V29DSxz4mBkOSRhLXHM8u6dFqYujKuoU7c1yWbsjrbvdiSlNQbl0207Xp4ERBHS7umq2UhEssjBHHBzndma0EXa06h3ZEKUxXCJYaGRtS1rJsVr6drmMfnyQMDTlLgLEhkb7207NRM7hDSzgdth+IvcBzDYqzODboyOKt22U+9xKkiHCngmnPRmlIij+wSFadG2Hp16zbcoOcVdt2S1ilfou0Sz/qShDSzs9OL0fqNjod5idXJyp6aCEeFK50r/sEap+E1bYabCpZDlbBWAPJ5NBnY5X3qZRXp6if+81k7gf8AhxkRM+yM+dU2jwNlRSPgkJDY6ypHY2v2FTIba9INvKva7jhMPQc90JQv/i7+IgnWqTy72pW+KseTY31ETWuuJsZqbv6WQP7J3kZTtA8qlsenEddiLmANFLR0zGC2jcsUsoFugXapPY2k3+ITz2/N0TOt4+jfPs+cjoLW7tnlKhMTrWCXGJpW52CfI5o+M2OCJhH2kKOqpfcXKS51RxbX8pKy/wAUkZRty6SekU18E7v4khS7HV1RSMJrYh1xTtLmupSC3exi4zNk5ZiL25cFH1EZpqmuaCHOpaGhaDY2Jip5OV+FwuFuy7xLBucMqad3XNOS/NdjYxK0yXyynTLfkpfGnN6/xcyXLBHTB9uOQUpLrd2xKlxcaccFUy08qbjpZJvnR4NmFJydaN5XtfW74Picwkqm9YmpNO+KvjecsccocBuN5Z2dxB4gcOlcpj/2aIjcxRY62LIS4t3OYZWWJ7UFwNuGi8KR9Kyn68ibUPFKHhrJJZiWHKGkZHuIaMrgb8gb8lbaXYWZ+GvYZY21E1U2sFgXRMlBYWsuDdzbMALh0m1+fuEjB1ajoQcI2ytPTn3fQm9ya1FbNljneZ3vx0/6QsdLU1M1cyKrbB1tHCY2mKEh7pInEBz39qMzTyOhXpBsvVTNlmldSlooKund1vK+RznSRgi5yAAhzQbX5rwqdnZ5X5psG3kos1znTUuQ5dBlLnajo0XPgU7I5KCppWdbiqqY4ZoozaN7HmRgD2AAEh4FnWB1XmEUMO6SnRyy9nNzdZW13O7vZ6tCrepmandb7a7r9a6BRjfnDrnSso6mnd35qTM0ftsXps7W9ngs55ncO78sJZ6SMLjoTuqWjc7/AOjiEbXdxsdU6J3/AEuX2sjMVLVtYNcPr5Hs7jYqgTN/6HFRw/pwp/sqyh3SbXqjKXOcv3QT+FvkS20GGXrMUpuAqoo5md+SMxvP1kYPlXHh84mla54u3EcPgkeDwM0INPUjzZbqQxjaCCqxGmloy+QbieKV4hmawNu2SLs3NAPZBw+koeMiNjXA6UGKyxEjtW09c0GxP+7KRcclnXp55Yigt8oxmuprT4tpHkJWVOfBtdz/ANNnvhezUtdBLHSU9NSwF74nvec0uaN1nWZGB2QIBGZ3QVrNE6zQx0ge9jWh5Fhd2UXJbc5b8bd1Y9NPAJZWR1lQ8TSF7qagc83kLWtdm3IJN8o0LgFZ+pzgs0FTM9tI+mppoWdjM5m8MzHGzsgcSLtcb5je7QtnBTg4JQhJXV22na+l9ZO7fZpoR1lJS5zT6NOHcaEiIt0iCIiAIiIAiIgCIiAIiIAiIgCIiAgMZ2EoaoudPTRl7r3ewFjzfpewgny3Udi3U/L5jNT1kkLzFFGQ5kUrCyIWZo4A8yT2XElXBElz45Zarg9V4niVndaMjNm8FFJSQU4Obcxhpda2Z3Fxtyu4k+VZ/UUlXSyVlqGeVslVUyxPh3TwRI7M0OaH5hr3FqaKKvRp4iDhVV1e5nCUqbzQdmQmxmCGlooY36yEF8p5maQ55L9PZEjvALK5MQp5oq6KSqjhfPWVTjnLbgb/ALHQkcWtHPmtvXjPRsf27Gu8JrT94XmIoqvFK7Vmmmrb1u3iEsj3X0a+JlFbt3VxQvkZiNHOWC4ZuY7u1AsMkvqX3aGcCoxrM5oJawWJAJIom8B3ytIfstSON3UlOT0mCE/wr7VbM0kry+Wlp5Hu4ukghc46WF3FtzoB5ljOg6lJ06k76p3sluadtLcPEKeWWaK8X1rpM4koW07qVz7bjEqGBr83aipigaDfkM8WndLF70lVLPg1XRRF0k9EYms3T+zkphIx8RaQRrumuZYHiy3NaRVYTDJG2OWGN8bbZWPjY5gyizbNIsLDRfigwKngJdBTwxEixMUUbCRe9iWgXF1LGmo1pVk/atdda3P4aeJi23BQ4X8f9mPUlZTwyb6kxHrQuYWSMls+S4fc5m1DiWOBAHDkvfCYWzinpKB5qHR1DJnzEWZE1k+9JeQLEk3aGt437i2A4dEXF5iZmPFxYzMe+bXXuBbgtdYXWLnUlJRd0nbet13a7t2knKaPLFK+jtfw1sjH8cwmoviVNHR1Em+qZnxPZGBF+cySNOdzgNH34XU5U7N15qqiSCKAMqhA8molcMkohayUZY2uvq3p860VFLLD0pRlGUbqTu7336fIxU5Jpp7tCiRbC1klt/XtjHNtJAL+SSUuP2Kx0eyVNHSCk3QfDoXCXsjI7MHF0h+M4uAJPq0UwiypUqdFWpxUexJHkpSnrJ37TnosPjhblhjZG35MTGtHmaF0IikPAiIgCIiAIiIAiIgCIiAIiIAiIgCIiAIiIAiIgCIiAIiIAiIgCIiAIiIAiIgCIiAIiIAiIgCIiAIi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" name="AutoShape 4" descr="data:image/jpeg;base64,/9j/4AAQSkZJRgABAQAAAQABAAD/2wCEAAkGBhQSEBIUEBIVFBUREhIYFhYQExAYFhYSFRQWGBMgFBcYGygqFx0jGRgVHzEgIycpLy8sFR4xNzAqNSgrLikBCQoKDgwOGg8PGjQkHyQyKi80Mi00LCwtLC8sMjQvLDAsNCwyMDQvMiwwNTQwLC8wLCopNC8sLCwsLCksLCksLP/AABEIAMIBAwMBIgACEQEDEQH/xAAcAAEAAwEBAQEBAAAAAAAAAAAABQYHBAMBAgj/xABTEAABAwIDBAENCwgHCAMAAAABAAIDBBEFEiEGEzFBUQcUIjJhcXJ0gZGzwdEVMzRCUlWCk6GxshcjNXWSpMLSFiRTVHPT8CViY3aiw+HxQ0Rl/8QAGwEBAAIDAQEAAAAAAAAAAAAAAAMFAgQGAQf/xAA5EQACAQIDAwkFBwUBAAAAAAAAAQIDEQQSIQUxURMiQWFxgaGxwTIzkdHwBhQ0Q1JiciNTkuHxQv/aAAwDAQACEQMRAD8A3FERAEREAREQBERAEWcbYU9S3E4GivqIKetaWs3WQhlU0CzLO4B44a9sTyXi3Cpjwxit+rh9qwrVaNBJ1ZpX43PYRnUbyRvY01FmfuTP88Vv1cPtT3Jn+eK36uH2rX+/4P8AvLxJOQrfoZpiLKMap5qelnnOL1p3TRYFkIzyONo2jXmfMASr5sbRTx0UIq5HyTubnkMhuWudrlHgiw74J5rbhKFSCqU5XTIXmjLLJWZNoiyp1FVCtq6ebFKuPdNE0OQMdvKVxsTc21Yexd3rrJJWbbslqG3dJLeaqizP3Jm+eK36uH2p7kz/ADxW/Vw+1aX3/B/3l4k3IVv0M0xFmfuTP88Vv1cPtUZtHFVwMgFPilXLNVTiKKN4jaDwzuJF+xbcC/dU1DEYevPJTqJvvI6kKlNZpRaRr6Lnw6mMcUbHPdI5jGgvf2z3Aak90nVdClPAiIgCIiAIiIAiIgCIiAIiIAiIgCIiAIiIAiIgITbLZ7r2jkiByyCz4X8CydmsZB5a6X6HFUWixcyxMqLWc8uZUR8MlXHpMLfFzaPHhHoWqrKHtAqsaA0HXdGbDhmdFIXG3STxK0tpUY1sJNS/86r66yXDzcK0WunQloZg4Xaf9d1eiisJ7Y+D6wpuj98j8Nn4gvnuTnqJ0alzbke2i68xKGm4w4dlqKjodVvH5hh6co1/aC0dUnqXt7HEXfGOK1dzzNslrnnxPnV2X09U40YxpQ3RVjlszm3N72FUuqDhTzFHWUwvUUDjI0f2kJFp4z0hzL+buq2oV7F2dw1dWMxZXNAZJEc0E7BJEeYaeI77TdpHcXex4IuDcFVnAxahIHBuI1waOTW3ZoByHcUvhHxvo+tcFtbCwoYicYbl6l9g60qlOLZKQwlzg1vFxAC8NjqYVmITVvGCkBpqToOX3+Qd8kgHoeRyX7ldaKcjQimqSCOIO5fwUv1M2AYTRWAH5kHTpJJPnJJV59naMY0J1ulvL3b/ABNHaM26kYdC1LOiIugNAIiIAiIgCIiAIiIAiIgCIiAIiIAiIgCIiAIiIAspl+F4141Q+hetWWUy/C8a8aofQvUGL/C1f4+qMqfvYdp6YT2x8H1hTdF77H4bPxBQmE9sfB9YU3Re+x+Gz8QXzv8ANXajo17D7z9dS73vEP1rWfwK6qldS73vEP1rWfwK6r6fV9tnLw9kIi+KMzMcwT4E/wDWVd/ApbCPj/R9aicE+BP/AFlXfwKWwj4/0fWuN29+Kqd3ki32f7qPed83vNR4rU+heprqbfomi/wG/eVCze81HitT6F6mept+iaL/AAG/eVcbA/By/l6I1doe/XZ6lmREV0aQREQBERAEREAREQBERAEREAREQBERAEREAREQBZTL8Lxrxqh9C9asspl+F4141Q+heoMX+Fq/x9UZU/ew7T0wntj4PrCm6L32Pw2fiChMJ7Y+D6wpui99j8Nn4gvnf5q7UdGvYfefrqXe94h+taz+BWDaXaOKhp3TTnQaNaO2e89q1g5k/ZqeAVR2JxqKkpMUnqHZWR4pWEnmT2Fg0cyToAqrje0MjpG1lW205F6Kldq2liPCaVvOR2haD3CdA0D6tGi6lSyORlVVOF2euJ7RVIfnrK+pppZey62omROFPGQN22Qvc2zyNSOOutr2XH/Sj/8AUxP6ml/zVVJpi4uc8klxJc5xuSTqSSV5b9vyh5wrlYOmlqU7xlRvQvWC1sPW+5gdM8tmkle+oZG0kyhoNgx7ubSfKpzCPj/R9apOyMgLpbEHRvAjpKu2EfH+j618v+0kFDG1Ev2+SOy2RNzw8HLr82dGJYgyGGV0ufI6N8Z3YaXDetLLgOIBtmvxVLoscZDG2OLEsSYxgs1rYaWwHQPzqsG2rgKOS5t2UfHwws137flDzhdL9k6EJ4KTl+p+SKjbledPEJR4LzZco9pbkD3WxFtyBmdDTENvzIbLew7mqv2xW1z3P6yry3rpjQ6ORpG7q4LXbJEeZtqQOgnk4Nw8TN+UPOFP4ViLZGMp6h5jyOzU1Q2+elmve9xruybZhy4hdJXwcXG8CqoYyWa0z+hUVS2L2vdMXUtYBHWQAZwLZZmcpIjzBFjp09HC2qklFxdmXSaaugiIsT0IiIAiIgCIiAIiIAiIgCIiAIiIAiIgCymX4XjXjVD6F61ZZTL8Lxrxqh9C9a+L/C1f4+plT97DtPTCe2Pg+sKbovfY/DZ+IKEwntj4PrCm6L32Pw2fiC+efmrtR0a9h95Sasf7Pqf+ZHfiCp21+JPGJVtzmAq6gdlxsJXAAHuAAeRXGq/R9T/zIfxBUPbP9JV3jlT6Z6+xUG1K6+txxFaKlGzPlXC57RlNu50+VfaPY6smYHw0ssjCSA5jCWmxsbEd1e0fAd4fcrjhWEMqnYLBMXbuX3SzBji0nKS4ajugLdxXNjm+t1zRwjzScCO2S2dqaZ0pqYJIg9rQ0yNIuQTe3nV1wj4/0fWoXZ1mXD8oJIZX1jRckmzRGBqprCPj/R9a+V7fd8XUv1eSO12crUo95x7aYbJPRvjgjdI9zoyGsFyQHgmw7yzZ2wWIAXNFPp/wytkm96qPFan0L1UNn8FjhkwOaPPnq4ax0uZ7iCW05y2B4dsVf/Zmo44OS/c/JGhtWClWXYvMy+Htm+E37wp1QDDax6LKVpq4O0Oh+w95dvQklozl8RBvVGnbIOJr8HJNz7n1Q16BLKB5hotdWQ7HfD8I8Qq/TSrXlR4r3j7/ADZdYb3a7vIIiLVNgIiIAiIgCIiAIiIAiIgCIiAIiIAiIgCymX4XjXjVD6F61ZZVVNyYniUEnYSVklNLT59GzNjjc1wjdwLru0HcIUOJi54erGKu7HsGlUi3xP3hPbHwfWFM0rwJGE8A9pPeBF1XopXRu6CNCD9oPQpinqA8XHlHML5zO8ZZjpINNWICo2UqzvIhUUfW8mImr1NTvbl9wL7u3agadPNZrtfIHYhWkah1XUkd4yusttWGbRfC6nxib0jl9A2FtWrjqk41ElZdF/mc5tLBww8YuLer6Tuj4DvD7lfMDw+d8OHVFJLTskpDWAiq31jvX24Mab9jfmOSocfAd4fctJ2L+Bs8KT8RV39osbPBYSNWCTeZLXrTKjY9CNfEOMuD80faPBZKejEcj45JDUzyuMG8LQJAy3bNB4grrwj4/wBH1qQJUXV19zZmnSRxP/hfLMTi54ypKpNJN8Nx21OjGhFRT3EnN7zUeK1PoXqLwzZyqnocFnojAH0kE1xVGTKd61reDGm+gdzHJKrFhDSTSTmzXxTRR/LllkYWtaxo7bU6nkrpsHRPhw2kjlaWPZC0Oa7iDxsRyPcXYbChOjhLyW+Tt1q1inx7jUracPUpP5Pa3+5YJ9VU+xPye1v9ywT6qp9i1VFdctI0eSRn2z2xtayvp56kUbI6aGWNrKPfCwfc9q9vyiea0FEWE5uTuzOMVFWQREWBkEREAREQBERAEREAREQBERAEREAREQBRG02y8NdCYp28NWPbo+N/JzDyP3qXReptO6PGr6MyacyxTNpcSIEx0p6vhHVNGgbMfiSjQXPHQHk53ySle0kFjgQbEZTxWlY7gUNZA6GoYHsf52u5Fp+K4dKq8fU2laA1uL4gA0AACUaAcOSrcXsujiZconlfTpdPrJ6WJnSWW10Vvcu+S79krJsaH9Znv/bS/jK2La7AqigjhmZilbJmqoIy2WXsS17tb27yynbP9I13jlT6Z639kbNWElKSnmuuFjVx2JdVJNWse0fAd4fcrps3E40zbNJ1fwB+UVS4+A7w+5XnBGzSjCaaKqnp2z+6Jead5aSY3FzdOB4W16SrfbeD+94ZU3K2qfHcmVWy63JVnK19PVHduHfJd+y5famVlPG2WoDjndlhgZfe1EnANYOIbci7rc7C5IVl/J1N88Yh9aPYu7Z/YKOmnNRLNNVT5Q1stU4OdGzoZppe517vK5vydHYtGnNSnPMl0Wtc6KeMqSVoq3WcGymxsjpW1uJZXVAH5mFvvVIzk1g4Zu79pOqu6IrlyuaqVgi+XS6xPT6iXRAEREAREQBERAEREAREQBERAEREAREQBERAEREAREQFH6rfwOn8fpfxOWHbZ/pKu8cqfTPW49Vv4HT+P0v4nLDts/0lXeOVPpnqxwu74mliN57R8B3h9y0DY74VgfexX7nLP4+A7w+5XvAo6hjcKqaelkqW0/ugHtiLRrI4tbqeHEnyKyxvu19dDKzBe8f10o2hFSP6dVvzLU/WxexP6dVvzLU/WxexUHJy+mi9zou6ofVDfK6sw2CKpmp2z9eZ3U7y1xEcbHt7h4Hj8or1/p1W/MtT9bF7FFVlVV1lfQyyYfNTR0oq87pHMcLSQEDhw1aB9JZwg4u76+HAxlJNWRU4dp4HjscUxjvZoL+beL1934vnPGP2oP8AMWZwHVvfb6lPK6p4eE1qU9bEVIPQ0vZSrkGJ0QbW1c8NTS1EmWrfqCxzmC7Wkji261ZZDsd8PwjxCr9NKteVPiVadl9astsO7wTf1oERFrE4REQBERAEREAREQBERAEREAREQBERAEREAREQFH6r2lDE+xyx1lM95AJysDjcm3LUecLFNuqRzMQqXOHYzzSTROBBbJDK9z43McNHAg8udxyX9P1FO2RjmPaHNe0tc1wBBaRYgg8RZY5tfsi2kHW85PWMjyaaoN3OoZ38WvPEwuPEeXtgSdzDVEtDWrwb1M8oqoOFjxA847i6rqLxTC5aWZ0UoyvYRwNwQdWuYfjNI1B5ry6/f8r7G+xXcK6tqUtTDPNoTOZMyhuv3/K+xvsTr9/yvsb7Fny8TD7vPiTOZMyhuv3/ACvsb7E6/f0/Y32Jy8R93nxJGanZ2xAFtbjT/wBrlGKHN2txyHNcstQ53bHh3lddmdn3074ssYkxCoANPC8djSxn/wCeoB4Otq1p4dsRewWvUr5dYmxSw99Jals2Rhc3E8Nic0iSnw+ffM4mIyPe9gkt2pIe3Q69kFragtkdk2UMJaCZJZTnnmf28sh1JJPK5Nh3TxJJM6qKtPPK5dUoZI2CIiiJAiIgCIiAIiIAiIgCIiAIiIAiIgChdrNous6cSCPevfLFHHHmy53yOAtmsbdjmPD4qmlQdsqnfYlTw37GkifO/o3st44b90NEjvKoq9VUaUqr6E38l3vQyhFzkorpO6n6psA0q4p6Q9M0ZdFfuSx5hbumys+H4lFOwSQSMlYeDo3Nc2446jn3Fkjaip6zbWsqI3Nqardx08kQPYvmLI7SNcCDlBdY30Upg9d1pUYnJEcsMNC2aRgtl66OfdFo+KSxmvTp0KKlVq8oqVaKUmm9G2tLXTTV1v4sylGOVzg9Ov6+RqCLKNlpKqKpoouu6h+8p5pJmTPEjRkhFsudpLfzr28+S7dk9ua2R9AKkwPjrSW3ZHIyRrt094v2RadW24BTQrU5xjKMtJXS67X+TMHGSbTW769TSlz19BHPE+KZgeyRpDmu4EH/AFx5KtY9t+KapkhbTSTiCNj5XxPiG7z5iAQ8i5ytzaHgV8f1TKdohzQ1N5qdk4DIS8tikc4Mz5CbXy37xCk467uvdwvwMStVPU7rGfmmRUNZBET1u7EN9vo4na5LstdoN7ce5bgPH8n1Z824P+9/zK2/lQoB28krP8Slqx/211VfVCoIi0SVLWl8ccjbtl1jkGZh7XS4WwqtR7kROEFvZSPyfVnzbg/73/Mn5Pqz5twf97/mVxHVOw24/rkep5iS3lOXTvqwzVrGRmRz2iNrcxeSMoZa979FuaOrUW9eYUIPczLfyfVnzbg/73/Mn5Pqz5twf97/AJlaj1UKUi8UdVKDwMVJPYjlYuAX7f1RoDSVE8bXmSlZmkp5QI5mi4Fy030sb5hceVeKtJuy3h04rUqkewda0hzMPwdrmkFrgKokOHAgEkaHXUK6bHbICjY98r99VTnNPM7i5x1s2/Bg5Dy9AFcq+qTVBlT/AFSOJ8VIaiMOmMoc1krGyZsgbwa4nQ9Cj8U2jqWgGqxRkAeLhtNBG0kf7rn53HiOAWtWxsIxjeXtXtZOV7b7WuSwoO7st2++lvjY1UutxVcxDqh0MRy78Sv/ALOlDpnk9FowbeUhUSg2hfA0VENZPPAJ446mOszPuwva2QtzgGMhrgdNO4uTM+koqqOGzXUVTLG52QE7kSAh2XS53TwRf5K1Z4tcmp043bkoWd42b46Pq+JMqbzWk+i+mt11F7wrqgGarigdSSwsnEm7kncwOc9jQ6xjaTlu3MdTy4K3rOYaLDaaeF9XiLqidsjDGHzCzZHGzS2GHRo14uuLHVaMtuKmorlLX6r27r6kV1d5d3j4BERegIiIAiIgCIiAIiIAiIgCIiAFY+cXLm1VY1m8fW1QZCw6Z4w8QU48oDneVaZtPFM6jqG0oBmfE9sd3BvZOGW9zwIBJ8ioGz2Dyvq6GCWkmgjog6V29DSxz4mBkOSRhLXHM8u6dFqYujKuoU7c1yWbsjrbvdiSlNQbl0207Xp4ERBHS7umq2UhEssjBHHBzndma0EXa06h3ZEKUxXCJYaGRtS1rJsVr6drmMfnyQMDTlLgLEhkb7207NRM7hDSzgdth+IvcBzDYqzODboyOKt22U+9xKkiHCngmnPRmlIij+wSFadG2Hp16zbcoOcVdt2S1ilfou0Sz/qShDSzs9OL0fqNjod5idXJyp6aCEeFK50r/sEap+E1bYabCpZDlbBWAPJ5NBnY5X3qZRXp6if+81k7gf8AhxkRM+yM+dU2jwNlRSPgkJDY6ypHY2v2FTIba9INvKva7jhMPQc90JQv/i7+IgnWqTy72pW+KseTY31ETWuuJsZqbv6WQP7J3kZTtA8qlsenEddiLmANFLR0zGC2jcsUsoFugXapPY2k3+ITz2/N0TOt4+jfPs+cjoLW7tnlKhMTrWCXGJpW52CfI5o+M2OCJhH2kKOqpfcXKS51RxbX8pKy/wAUkZRty6SekU18E7v4khS7HV1RSMJrYh1xTtLmupSC3exi4zNk5ZiL25cFH1EZpqmuaCHOpaGhaDY2Jip5OV+FwuFuy7xLBucMqad3XNOS/NdjYxK0yXyynTLfkpfGnN6/xcyXLBHTB9uOQUpLrd2xKlxcaccFUy08qbjpZJvnR4NmFJydaN5XtfW74Picwkqm9YmpNO+KvjecsccocBuN5Z2dxB4gcOlcpj/2aIjcxRY62LIS4t3OYZWWJ7UFwNuGi8KR9Kyn68ibUPFKHhrJJZiWHKGkZHuIaMrgb8gb8lbaXYWZ+GvYZY21E1U2sFgXRMlBYWsuDdzbMALh0m1+fuEjB1ajoQcI2ytPTn3fQm9ya1FbNljneZ3vx0/6QsdLU1M1cyKrbB1tHCY2mKEh7pInEBz39qMzTyOhXpBsvVTNlmldSlooKund1vK+RznSRgi5yAAhzQbX5rwqdnZ5X5psG3kos1znTUuQ5dBlLnajo0XPgU7I5KCppWdbiqqY4ZoozaN7HmRgD2AAEh4FnWB1XmEUMO6SnRyy9nNzdZW13O7vZ6tCrepmandb7a7r9a6BRjfnDrnSso6mnd35qTM0ftsXps7W9ngs55ncO78sJZ6SMLjoTuqWjc7/AOjiEbXdxsdU6J3/AEuX2sjMVLVtYNcPr5Hs7jYqgTN/6HFRw/pwp/sqyh3SbXqjKXOcv3QT+FvkS20GGXrMUpuAqoo5md+SMxvP1kYPlXHh84mla54u3EcPgkeDwM0INPUjzZbqQxjaCCqxGmloy+QbieKV4hmawNu2SLs3NAPZBw+koeMiNjXA6UGKyxEjtW09c0GxP+7KRcclnXp55Yigt8oxmuprT4tpHkJWVOfBtdz/ANNnvhezUtdBLHSU9NSwF74nvec0uaN1nWZGB2QIBGZ3QVrNE6zQx0ge9jWh5Fhd2UXJbc5b8bd1Y9NPAJZWR1lQ8TSF7qagc83kLWtdm3IJN8o0LgFZ+pzgs0FTM9tI+mppoWdjM5m8MzHGzsgcSLtcb5je7QtnBTg4JQhJXV22na+l9ZO7fZpoR1lJS5zT6NOHcaEiIt0iCIiAIiIAiIgCIiAIiIAiIgCIiAgMZ2EoaoudPTRl7r3ewFjzfpewgny3Udi3U/L5jNT1kkLzFFGQ5kUrCyIWZo4A8yT2XElXBElz45Zarg9V4niVndaMjNm8FFJSQU4Obcxhpda2Z3Fxtyu4k+VZ/UUlXSyVlqGeVslVUyxPh3TwRI7M0OaH5hr3FqaKKvRp4iDhVV1e5nCUqbzQdmQmxmCGlooY36yEF8p5maQ55L9PZEjvALK5MQp5oq6KSqjhfPWVTjnLbgb/ALHQkcWtHPmtvXjPRsf27Gu8JrT94XmIoqvFK7Vmmmrb1u3iEsj3X0a+JlFbt3VxQvkZiNHOWC4ZuY7u1AsMkvqX3aGcCoxrM5oJawWJAJIom8B3ytIfstSON3UlOT0mCE/wr7VbM0kry+Wlp5Hu4ukghc46WF3FtzoB5ljOg6lJ06k76p3sluadtLcPEKeWWaK8X1rpM4koW07qVz7bjEqGBr83aipigaDfkM8WndLF70lVLPg1XRRF0k9EYms3T+zkphIx8RaQRrumuZYHiy3NaRVYTDJG2OWGN8bbZWPjY5gyizbNIsLDRfigwKngJdBTwxEixMUUbCRe9iWgXF1LGmo1pVk/atdda3P4aeJi23BQ4X8f9mPUlZTwyb6kxHrQuYWSMls+S4fc5m1DiWOBAHDkvfCYWzinpKB5qHR1DJnzEWZE1k+9JeQLEk3aGt437i2A4dEXF5iZmPFxYzMe+bXXuBbgtdYXWLnUlJRd0nbet13a7t2knKaPLFK+jtfw1sjH8cwmoviVNHR1Em+qZnxPZGBF+cySNOdzgNH34XU5U7N15qqiSCKAMqhA8molcMkohayUZY2uvq3p860VFLLD0pRlGUbqTu7336fIxU5Jpp7tCiRbC1klt/XtjHNtJAL+SSUuP2Kx0eyVNHSCk3QfDoXCXsjI7MHF0h+M4uAJPq0UwiypUqdFWpxUexJHkpSnrJ37TnosPjhblhjZG35MTGtHmaF0IikPAiIgCIiAIiIAiIgCIiAIiIAiIgCIiAIiIAiIgCIiAIiIAiIgCIiAIiIAiIgCIiAIiIAiIgCIiAI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4805112"/>
            <a:ext cx="18288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</a:rPr>
              <a:t>Alexandre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</a:rPr>
              <a:t>Donzé</a:t>
            </a:r>
            <a:endParaRPr lang="en-US" sz="1600" dirty="0" smtClean="0">
              <a:latin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</a:rPr>
              <a:t>Sanjit</a:t>
            </a:r>
            <a:r>
              <a:rPr lang="en-US" sz="1600" dirty="0" smtClean="0">
                <a:latin typeface="Calibri" panose="020F0502020204030204" pitchFamily="34" charset="0"/>
              </a:rPr>
              <a:t> A. </a:t>
            </a:r>
            <a:r>
              <a:rPr lang="en-US" sz="1600" dirty="0" err="1" smtClean="0">
                <a:latin typeface="Calibri" panose="020F0502020204030204" pitchFamily="34" charset="0"/>
              </a:rPr>
              <a:t>Seshia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3880453"/>
            <a:ext cx="1600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Joint work with</a:t>
            </a:r>
            <a:r>
              <a:rPr lang="en-US" sz="1400" dirty="0" smtClean="0">
                <a:latin typeface="Calibri" panose="020F0502020204030204" pitchFamily="34" charset="0"/>
              </a:rPr>
              <a:t>:</a:t>
            </a:r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1033" name="Picture 9" descr="http://t3.gstatic.com/images?q=tbn:ANd9GcQ02ZSXtrI5-iylU0Ecc6UNKA-P_YgmKP-gTm32uxfcAkHVj0f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468931"/>
            <a:ext cx="1272936" cy="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>
                <a:latin typeface="Calibri" panose="020F0502020204030204" pitchFamily="34" charset="0"/>
              </a:rPr>
              <a:t>TexPoint fonts used in EMF. </a:t>
            </a:r>
          </a:p>
          <a:p>
            <a:r>
              <a:rPr lang="en-US" smtClean="0">
                <a:latin typeface="Calibri" panose="020F0502020204030204" pitchFamily="34" charset="0"/>
              </a:rPr>
              <a:t>Read the TexPoint manual before you delete this box.: AAAAAAAAAAAAAA</a:t>
            </a:r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1" name="Picture 2" descr="R:\PTC\MBD\LogosAndTemplates\Logo_MBDwTTC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8" r="9754" b="21295"/>
          <a:stretch/>
        </p:blipFill>
        <p:spPr bwMode="auto">
          <a:xfrm>
            <a:off x="-5153" y="5267252"/>
            <a:ext cx="1833953" cy="6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data:image/jpeg;base64,/9j/4AAQSkZJRgABAQAAAQABAAD/2wCEAAkGBwgHBhUUBxMWFRUVESAbFhcVGCMWHxsWJh0eGiQcHxwkKCgsHB0xIx4aLT0mJjUsOjouGiszPj84NygtNC0BCgoKDQ0OGxAQGDceHRw3Li8wNy03NSwtKywsNy0rLywuKy0vLDcsNy40NCwvNyw2LCwvLDArLiwsLCwsLDQuK//AABEIAHAA2AMBIgACEQEDEQH/xAAbAAEAAgMBAQAAAAAAAAAAAAAABQYCBAcDAf/EADsQAAICAQQBAwEFBQQLAQAAAAECAAMRBAUSITEGE0FRFCIyYYEjQlJxsQc2YqEWJDM0cnN0kZPR0hX/xAAYAQEAAwEAAAAAAAAAAAAAAAAAAQIDBP/EACERAQEAAgECBwAAAAAAAAAAAAABAhEhAzESExQyQVGB/9oADAMBAAIRAxEAPwDuMREBERAREQEREBERAREQEREBERAREQEREBERAREQEREBERAREQEREBERAREQEREBERAREQEREBERAREQEREBERAREQEREBMbHFdZLeAMmZTx1n+5v/wH+ki9hQdfq7vVN/K7mmnViKa0YqzkEqbHYYIHRAUfzM1v/wADR/S3/wA9n/1MNq/u+P8Al2/1slA9Of2d7fu2xU3XXMpsTPFalIHZHksM+Jx27tuWWpOG+takm3QW2DShcob0I8OtzkqfggEkHv4PUtvpLedVrxZTuYHvUBeTp0titni4H7pODlfg/WcPruo/s49R2JQn2gPp18kUkZPL4DZ8Sw+kPVG5b76gvbbm+yj7OnIBRqCeJ4js8MfiM1wmWHNu4pdXjXLuETnqbnvum11Huav3FfUojKaFTKtn5DHHiXPddXbpWp9rH371Q5/hIP8A6m2Gcym4pZZ3b8SO3PXWaTWUBccXdg/WehWz9fqJ4aP1FotaKzSHC3Jmp2QhX+7ywPzx3g4zg48SyExEh9u3zSXbQbbrAfaqVrW4lBgoLOQU5IBBz8/T4mV3qHR0seYs4pj3H4HjWSAcMfjGRn6fMCWiRFnqPb67XXLH234vhCQHyAEz8scjAH1nw73Vb0nKt1tRXR0y2GyQBg/ODg9+IExEhNj9QV7iAL1ZHay1UBUgEI2PJ+cY6/I/SSml1dOqDGg5CuVJ/wAQ6OPr3/SB7xIjT+odHey8BZwsOK7Ch4uf8J/PHWcZ+Jj6Z3LUbrRZZqMge8yopThxVWK+STyPXfjvqBMxK/o7t23jSm7R3JUjZ9lTXzyoJAZzkE584XGAfmbKb01dda6up/favk9VX7TgM4J5dDGc4z2cfkYEvEgf9IqPt3LkPY+yG0nBzyDhMY85+OOM56nu3qLRUo51gerhUbCLF4k1josPrjIyPIyM+YEvEiTv+mYqKUtdmBYKqHPAEDng4wvfWfPxPp37Rslf2YPYbU5qqLk8AQCSDjj2cd/PUCViV7bvUtN+ny3J2e+xa0RTyKo2DkHxjoEnHZxJjQa6nX0cqM9MVYMOJVh5BB8GBsxEQE8dZ3pHx/Af6T2iKOYbLi3Y1CkeLUP5NycYP0IyJG+i9l3jY9O1e53pZUKwKkU54tyyT4HxmXre/S1uo1xu2WxabH/2wdPcSzHhioK4cfxA+Dg/Egmp3DQbu1O4vVZ/q4sVq6zXg8wmDlmzOLqYZ4zLXatscpdIyzYKb/Ulmo1q1WI2mRFVhyIcHs4Ix4zNTbtPpdL671C6NUQDQpyVAAA3MZyB4PiPUut9WafWFdg0wes1DFmASHPnGW8j+Uif7O9j3nbNzvs3ep050/icg8n5gnvJJPkyZMvBblfhPHi4XjZtAN29UsNTY4TTV0W1opwvMm3JIx34Et++aTUarTKdHgvXatihjgNjypPeMgnvvBlc9H/3q1X/AEun/rdLFvus1Gj0yfZCgZ7lTLgkAE+cAjP/AHnR0vbPxln3ad9G4bprEa6r2kqVyAzBmaxlKD8OQFAJ7P1ExXadUNt0KHGdPx9zv6UtX19eyJ6Ubhr9PuyVa1qbFetm5VAoU44/ECzZU585HY+c9bOj37b9ZYBSx+8CULIyq4HeUYjDdd9fHc0VQtPpzWJTpl+7xOnrr1Yz5FeGXHX3u+an8m/KYazYNVzvSutnF1jMrm9lQB/IesEZxk9L5H0llTctI9FTo33bse2f4sqWH+QMjNu9S6e7bKX1efcsoWxlrRn4qfk4Bwuc+fofpA+PtWoXbL0FddnPUFgjnpkyvWf3WwOj8HE1tLte4td2HWoXVMldtvusOJYu3LvAIKgLk/hz1mbeh9S6a3b63u+81nMotKmwlFYryAGTx/D3+c2xv22tYgrs5GxQyBQWLKSRnAHjo5Px8wIDc69RtexMXVRdVrGs0wLDFrM7EIPkFg5X9ZYdFti6fZRQ7E/syrt4JYg8m/mSSf1m89aOwLgEg5BIzg+OvpMoFap0O6XaGjT6qtVWl6y9oYEMKyCOC+QSVGQcYyezJXY9JbotEVvxk3WN1301jMP8iJIRAr+ir3XZtH7OlpW1UyKW9wIOGSQrg9jHjK8sgZ68Tz0mh3XadX7hH2lrKEW0gisixC5yAeuB5nrORx+c9WSIFO/0a3AnkeHPgXxk8fe98X8M4zw6xyx+eJn6g2vdPUOnflUKuOlsRFZwxexwo7I6VAF/Xl4GO7dECC3jTa+3cgyK1lXtAKiW+zizJyX8clIK/XHE9HMj9j2vdNjWs+0tn7D2nVHAxxd2Rl5funm2QexgeZbYgVTb9t3bb9Ut7ojsWuD1o2MI7ixSrHAJGMHOM5z1jBmNk0mooFr6wBXuu5lAeXEcVQDPycKCfzMk4gIiICIiAkD6m2Btz426BhXqKwQjEZVlPZrcfKH/AC8yeiRZsc8Gl9REfe0GD841Knv8vueIOk9R4/Z6AZ+C2pXGfqcLnH8p0OJj6fp/S/mZIb03sKbNSxtb3LrMG20jHIjwAP3UHeBHqnStq9CgWr3gt6M1fRyoPfTYB/WTMTaTSinX7KdyYrt+l+xhqbEsfCLzDIVC8UJ5AE5ycYx15M3h9v3NqEu05p9pw1jMVKghSuK8HLZJ8kDqWOJIqO36bczp9FTZQyfZnUWuzDBC1tXlMHLAkg946nz0/pdx2Clfd07Wc9NUp9srlbEUqVbJH3ewQRn5/W3xAo+i2jcNu4PqK7Tmko66awKUYW2OMZI5IQ/6cfHfUp6e2rUaPcud1fEHTY/FzIc22WEFj5P3lyfGZZIgIiICIiAiIgIiICIiAiIgIiICIiAiIgIiICIiAiIgIiICIiAiIgIiICIiAiIgIiICIiAiIgIiICIiAiIgIiICIiAiIgIiICIiAiIgIiICIiAiIgIiICIi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4" name="AutoShape 8" descr="data:image/jpeg;base64,/9j/4AAQSkZJRgABAQAAAQABAAD/2wCEAAkGBwgHBhUUBxMWFRUVESAbFhcVGCMWHxsWJh0eGiQcHxwkKCgsHB0xIx4aLT0mJjUsOjouGiszPj84NygtNC0BCgoKDQ0OGxAQGDceHRw3Li8wNy03NSwtKywsNy0rLywuKy0vLDcsNy40NCwvNyw2LCwvLDArLiwsLCwsLDQuK//AABEIAHAA2AMBIgACEQEDEQH/xAAbAAEAAgMBAQAAAAAAAAAAAAAABQYCBAcDAf/EADsQAAICAQQBAwEFBQQLAQAAAAECAAMRBAUSITEGE0FRFCIyYYEjQlJxsQc2YqEWJDM0cnN0kZPR0hX/xAAYAQEAAwEAAAAAAAAAAAAAAAAAAQIDBP/EACERAQEAAgECBwAAAAAAAAAAAAABAhEhAzESExQyQVGB/9oADAMBAAIRAxEAPwDuMREBERAREQEREBERAREQEREBERAREQEREBERAREQEREBERAREQEREBERAREQEREBERAREQEREBERAREQEREBERAREQEREBMbHFdZLeAMmZTx1n+5v/wH+ki9hQdfq7vVN/K7mmnViKa0YqzkEqbHYYIHRAUfzM1v/wADR/S3/wA9n/1MNq/u+P8Al2/1slA9Of2d7fu2xU3XXMpsTPFalIHZHksM+Jx27tuWWpOG+takm3QW2DShcob0I8OtzkqfggEkHv4PUtvpLedVrxZTuYHvUBeTp0titni4H7pODlfg/WcPruo/s49R2JQn2gPp18kUkZPL4DZ8Sw+kPVG5b76gvbbm+yj7OnIBRqCeJ4js8MfiM1wmWHNu4pdXjXLuETnqbnvum11Huav3FfUojKaFTKtn5DHHiXPddXbpWp9rH371Q5/hIP8A6m2Gcym4pZZ3b8SO3PXWaTWUBccXdg/WehWz9fqJ4aP1FotaKzSHC3Jmp2QhX+7ywPzx3g4zg48SyExEh9u3zSXbQbbrAfaqVrW4lBgoLOQU5IBBz8/T4mV3qHR0seYs4pj3H4HjWSAcMfjGRn6fMCWiRFnqPb67XXLH234vhCQHyAEz8scjAH1nw73Vb0nKt1tRXR0y2GyQBg/ODg9+IExEhNj9QV7iAL1ZHay1UBUgEI2PJ+cY6/I/SSml1dOqDGg5CuVJ/wAQ6OPr3/SB7xIjT+odHey8BZwsOK7Ch4uf8J/PHWcZ+Jj6Z3LUbrRZZqMge8yopThxVWK+STyPXfjvqBMxK/o7t23jSm7R3JUjZ9lTXzyoJAZzkE584XGAfmbKb01dda6up/favk9VX7TgM4J5dDGc4z2cfkYEvEgf9IqPt3LkPY+yG0nBzyDhMY85+OOM56nu3qLRUo51gerhUbCLF4k1josPrjIyPIyM+YEvEiTv+mYqKUtdmBYKqHPAEDng4wvfWfPxPp37Rslf2YPYbU5qqLk8AQCSDjj2cd/PUCViV7bvUtN+ny3J2e+xa0RTyKo2DkHxjoEnHZxJjQa6nX0cqM9MVYMOJVh5BB8GBsxEQE8dZ3pHx/Af6T2iKOYbLi3Y1CkeLUP5NycYP0IyJG+i9l3jY9O1e53pZUKwKkU54tyyT4HxmXre/S1uo1xu2WxabH/2wdPcSzHhioK4cfxA+Dg/Egmp3DQbu1O4vVZ/q4sVq6zXg8wmDlmzOLqYZ4zLXatscpdIyzYKb/Ulmo1q1WI2mRFVhyIcHs4Ix4zNTbtPpdL671C6NUQDQpyVAAA3MZyB4PiPUut9WafWFdg0wes1DFmASHPnGW8j+Uif7O9j3nbNzvs3ep050/icg8n5gnvJJPkyZMvBblfhPHi4XjZtAN29UsNTY4TTV0W1opwvMm3JIx34Et++aTUarTKdHgvXatihjgNjypPeMgnvvBlc9H/3q1X/AEun/rdLFvus1Gj0yfZCgZ7lTLgkAE+cAjP/AHnR0vbPxln3ad9G4bprEa6r2kqVyAzBmaxlKD8OQFAJ7P1ExXadUNt0KHGdPx9zv6UtX19eyJ6Ubhr9PuyVa1qbFetm5VAoU44/ECzZU585HY+c9bOj37b9ZYBSx+8CULIyq4HeUYjDdd9fHc0VQtPpzWJTpl+7xOnrr1Yz5FeGXHX3u+an8m/KYazYNVzvSutnF1jMrm9lQB/IesEZxk9L5H0llTctI9FTo33bse2f4sqWH+QMjNu9S6e7bKX1efcsoWxlrRn4qfk4Bwuc+fofpA+PtWoXbL0FddnPUFgjnpkyvWf3WwOj8HE1tLte4td2HWoXVMldtvusOJYu3LvAIKgLk/hz1mbeh9S6a3b63u+81nMotKmwlFYryAGTx/D3+c2xv22tYgrs5GxQyBQWLKSRnAHjo5Px8wIDc69RtexMXVRdVrGs0wLDFrM7EIPkFg5X9ZYdFti6fZRQ7E/syrt4JYg8m/mSSf1m89aOwLgEg5BIzg+OvpMoFap0O6XaGjT6qtVWl6y9oYEMKyCOC+QSVGQcYyezJXY9JbotEVvxk3WN1301jMP8iJIRAr+ir3XZtH7OlpW1UyKW9wIOGSQrg9jHjK8sgZ68Tz0mh3XadX7hH2lrKEW0gisixC5yAeuB5nrORx+c9WSIFO/0a3AnkeHPgXxk8fe98X8M4zw6xyx+eJn6g2vdPUOnflUKuOlsRFZwxexwo7I6VAF/Xl4GO7dECC3jTa+3cgyK1lXtAKiW+zizJyX8clIK/XHE9HMj9j2vdNjWs+0tn7D2nVHAxxd2Rl5funm2QexgeZbYgVTb9t3bb9Ut7ojsWuD1o2MI7ixSrHAJGMHOM5z1jBmNk0mooFr6wBXuu5lAeXEcVQDPycKCfzMk4gIiICIiAkD6m2Btz426BhXqKwQjEZVlPZrcfKH/AC8yeiRZsc8Gl9REfe0GD841Knv8vueIOk9R4/Z6AZ+C2pXGfqcLnH8p0OJj6fp/S/mZIb03sKbNSxtb3LrMG20jHIjwAP3UHeBHqnStq9CgWr3gt6M1fRyoPfTYB/WTMTaTSinX7KdyYrt+l+xhqbEsfCLzDIVC8UJ5AE5ycYx15M3h9v3NqEu05p9pw1jMVKghSuK8HLZJ8kDqWOJIqO36bczp9FTZQyfZnUWuzDBC1tXlMHLAkg946nz0/pdx2Clfd07Wc9NUp9srlbEUqVbJH3ewQRn5/W3xAo+i2jcNu4PqK7Tmko66awKUYW2OMZI5IQ/6cfHfUp6e2rUaPcud1fEHTY/FzIc22WEFj5P3lyfGZZIgIiICIiAiIgIiICIiAiIgIiICIiAiIgIiICIiAiIgIiICIiAiIgIiICIiAiIgIiICIiAiIgIiICIiAiIgIiICIiAiIgIiICIiAiIgIiICIiAiIgIiICIi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8" name="AutoShape 17" descr="http://www.fnal.gov/pub/today/universities/images/university-colorado-boulder-logo.jpg"/>
          <p:cNvSpPr>
            <a:spLocks noChangeAspect="1" noChangeArrowheads="1"/>
          </p:cNvSpPr>
          <p:nvPr/>
        </p:nvSpPr>
        <p:spPr bwMode="auto">
          <a:xfrm>
            <a:off x="155575" y="-1363663"/>
            <a:ext cx="28479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5371889"/>
            <a:ext cx="5095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035629" y="4841557"/>
            <a:ext cx="11647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err="1" smtClean="0">
                <a:latin typeface="Calibri" panose="020F0502020204030204" pitchFamily="34" charset="0"/>
              </a:rPr>
              <a:t>Sriram</a:t>
            </a:r>
            <a:r>
              <a:rPr lang="en-US" sz="1600" dirty="0" smtClean="0">
                <a:latin typeface="Calibri" panose="020F0502020204030204" pitchFamily="34" charset="0"/>
              </a:rPr>
              <a:t> S.</a:t>
            </a:r>
          </a:p>
          <a:p>
            <a:r>
              <a:rPr lang="en-US" sz="1600" dirty="0" err="1" smtClean="0">
                <a:latin typeface="Calibri" panose="020F0502020204030204" pitchFamily="34" charset="0"/>
              </a:rPr>
              <a:t>Aditya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</a:rPr>
              <a:t>Zutshi</a:t>
            </a: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15000" y="4847829"/>
            <a:ext cx="15740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Nikos Arechiga</a:t>
            </a:r>
          </a:p>
        </p:txBody>
      </p:sp>
      <p:sp>
        <p:nvSpPr>
          <p:cNvPr id="19" name="AutoShape 20" descr="data:image/jpeg;base64,/9j/4AAQSkZJRgABAQAAAQABAAD/2wCEAAkGBxQSERQUExMUFhQXGCIbFhUYGBcbIRsgGhwbHyMeHRkgJCggHCIlGxwkITEkKykrLi4wGiM0ODQsQygtLi4BCgoKDg0OGxAQGzcmICY4NiwsNDQtNzcwNzU0NDQ2NC8sLS8wLCwsLzQ0LCwsLC8sLCwsLCwsNCwsLCwsNCwsLP/AABEIAGQAkAMBEQACEQEDEQH/xAAbAAEAAgMBAQAAAAAAAAAAAAAABAYDBQcBAv/EAEIQAAIBAwIDBQUDCQYHAQAAAAECAwAEERIhBQYxBxMiQVEUMmFxkXOBoRUjNkJScnSxsjM1gpKisxclNFNiwcIW/8QAGgEBAAMBAQEAAAAAAAAAAAAAAAECAwQFBv/EADYRAAICAQIDBQUHAwUAAAAAAAABAgMRBCEFEjETQVFhcTIzgZHBFCIjobHh8BU10TRCUnKy/9oADAMBAAIRAxEAPwDm1eUfeigFAKAUAoBQCgFAKAUAoBQCgFAKAUAoBQEvhfDpLiVYoVLOxwAP5n0A9amMW3hGdtsa4uUnsb/i3K0FrKIbi9CzY8YSEuqZ6Bn1A/RTWkq1F4bOWrV2Wx54Q29cN/DH1I/M3KMllHHI8kTpKT3ZjJIIAB1Zx0OfwqJ1uKyW02sjfJxSaa65K7WZ2CgFAKAUAoBQCgJXDOHyXEqRRLqkc4UVKTbwjOyyNcXKT2Rl43wea0lMM66XAzjOcg9CD6VMouLwyKboXR5oPYgVU1FAKAUAoDsPYPwxdFxckAtqEa/AABj9dQ+ldemj1Z8/xq180a/ic05smL310zHJ75x9GIH4Cueb+8z2NLFRpgl4Il2d1NexWvD1GWWVu7ct0D42I9FwTnPQ4xtUpuSUSkoQolO9+G/wN7F2cKbprP2vTchNYUwnQw+D68/6av2O/Lnc5XxJqtW8n3enXf5Y+prOFckvLevZSSrFMpOBpLBgBnIIx5VVVZlys2s1yjSrorKLNF2PEySp7amUCkfmiSdQ8xq8IyCPPpmtPs/mcb4ylFPk6+f7EDh3Ze09s86XaELqABQgFkJBBYnYZHvb1Coys5NZ8UULFCUPDv8AEw23Zz39o9xa3azFMhkEbLkqMkKxO+3TYA1CpzHKZaXEuS1V2QxnzNVwnk5pLN72aTubZdg2guzeIL4UyNtRxnNVjXmPM+hvbrFG1UwWZeuD749yNNAIHiYTw3GkRSKpXJcZAZd9ORv1PSkqmsY7yKdfCzmUtnHqvQ2v/DYC4S0a7UXTx94E7piuN9u81ddj+r5Vbsd+XO5h/U/w3aofdTx13+X7k/h/JBtL23WDiEftJyQvd50lR4gwDHbG2+KsquWSw9zKzXK2mTnW+X1/Yjc38sXl1xYQGVZpTErs+ju1RMkdMnYH6lqiyEpTwX0uqpq0vOlhZx4tsgp2fd6LlbW5E01s2mWMxlN9x4GydW6kdB0qvY5zh9DV8R5OV2RwpdHnPzKSRisT0jygFAKA6x2GccVDNauQC5Dx58zjDD54AP3GurTS6xPC4zQ2o2ru2ZQudrJoeIXKN/3WYfJzqH4GsLFiTPT0c1OiDXgXHk3kVj7FJIzwyyM8oZThgiBNIGdgSST06Gtq6ujZ5+r16XPGKylheWXnJaOFzqOPyRCHLrEczuzs5GF9TgDfHStE/wATBxWRf2JSztnp3ESKBhzMX0nQVKhvIkRAkfQj61GPxjRyX9Ox3/uVHtXvZI+Kz93I6ZRAdLMMjQNjjqN+lZXtqbwd/DIRlpo8yz1/UuPKv6MzfYz/AM3rWHuX8Tz9T/cY+sfofXY9/dU/77/0Cpo9hkcV/wBTH4GW6v0//NI6IkoSGIMjDK5V0VsgehyfuzRv8LJEa3/UHFvGW/0eCv8ALvH+IX8SpElukUEkQXwkAEMMBTnyA3HpVITnJbHVqNPp6JNybbaZY7zX+UBfizvGkjiMYi0RhWO/j168gYJ2xnpWjzzc2GckOXsOx544bznf5YwUzky7lm5g7yZDHIzOWQgjT4Dgb77DFY1tu3LPQ1cIw0PLB5Wx0+xuEHGLlCRra2iKj1CtJqx/mFdKf4jPGnFvSxfdl/Q5webrmDiVzBa28CySXDITobLYdsM2/oSxPxJrn7SSm0kev9jqnp4zsk8JZ6+RQOMvquJiSpJkY5UYU5Y7qPIelYS6s9WlYrivJEOqmgoBQG24HwG5uTqtkLsp/VdQwIwcgEg7ZG9XjCUuhz3aiqvax/kbzjnHOI27ot4id7pyjyxxs2MkbNuDgjzq8pzXtHNTRprE3U9u/DeDDwefit4/eQPPK0T69WoeFnGPPyIHu9NulRF2S3Ra2OkpXLNJZ2JHHeaeKQyr30gilH7Ii1HHk+nJPXodvhUynYnuUo0ulnF8iyvj+REfnviEkwcTgOfCpCRjGdtiR4c+Zz8+lR2s2+pp9g08YYcdvVkzmDh/FJoGmuwDENJ7w9xlskKMMu56+uKmSsazIzos0kJ8lXX4/UlPccZhtGkLaLVV3wLcqQWC4AUHOSf51bNqjnuKKOhnaoreXxyaCy50vYU0RT6E/ZCRAHPr4d6zVsl0Z1T0NE3mUcv1f+THw7m27gZyku0m8kZVdDbY3jxpG3oBUKySJs0dM0k106ePzLBybxye84haxSTd3Grl1SNURdSqxwABjLe799aVzcpJM5dXRXTROUY5fTc2d12o8QFy8Swx6hIVEehtWxwB1zmrO+ecYMY8K07rU3LuznJrOdOa5o78yQMsU3dRrOVVGxIqnUFYgnbVpyPTHlVbLGpZRtpNJCVHLPdZePT+bldvebLuV0kecmSM5RwqKwP7ygEj4Has3ZJ75OuGkpgnFR2Zn4hzpdzKQ8i5YaWkVEV2HoXAzipdsmVhoaYPZfnt8ivVmdYoBQCgLf2ccQNvJcTjcxwaseuHTI+8bVtU8Ns8/iFasjGD73g6B20cNFxZRXSb92c59UkA/wDYB+tb6iOY5PK4Ra67nW+/9UOyFO5HcY8TQieT5yNhR8MRqD/jNKNthxR875/PlXw6/m/yKHzfwea64xdRwRl215OOgGkbk9AKwsi5WNI9PSXQq0kJTeDT8V5WuIIhMQrw5wZI2DqDnGCR03qkq2lk6atXXZLkWz8GdU5g/RmP7CH+aV1S9yeHR/cX6v6ke5/RQfZr/viofuS8f7n8foc14fylcywibSkcJOFklcIGJ9M7mudVyayexZrKoS5Or8FuezcoXaTiB4wsjDKamUKw2HhYnB69OtOzlnAWspcOdPYnydnt9G8YKIhbcMZFUKQcDLeRJ6Ab1PYyRiuI0ST7/gZOZ7jilmRFczSDUuFcMCWA8u8HiPyzUzdkdmNNHSXferj/AD06FOrE9AUAoBQCgFAKAsXKf9nffwrf1LWlfR+hx6r2q/8AsdV7PbxL/g7wTEeBWikPouMq33Dz9VNdVTUq8M8PXQlRq1OPfujVdkvEPaOIX0o2UqugeihsKP8AKBVKHmTZvxOvs6K4/P1LbyzAgl4m+BrNyVY+ekRRkD6sa2h1kcGob5al3Y+rOccr82W0dtJYQ2k8qzliQ8kefEgB3CgAALnPlXNCyKXKkexqdJbKxXzmly+T8f3LPzB+jMf2EP8ANK1l7k4qP7i/V/UQIDy1EG90iMN8jcrn8KL3S/neJNriEmvP/wAkftzQLaWqqAFEmAB6BNqjUeyi3Bm3bNvw+pYOaYUaysmbGpZoCh+JKg/6SfpV5+yvgcumk1dNLwlkq/bdOwnsVBOnJbHxDKM1nqHujt4PFclj/neZe3T/AKa0/fP9IqdT7KK8G95M43XGfRCgFAKAUAoBQFm5Vv3iimCWPtAlBR3xKcKQPCNOwPnnrvWsHhPbJxamtTlFuzlxuunz3PLXi1zZR3SLA0Ud0ugh1kAXr7pbqdJI3z1opOKe3USprulBuWXHfuNlyhx+4sELw2BYsvjlImIYDfP7I+Yq1c3DojHVaevUPE7PRbHlt2jzR3T3EcMa97/bR6nKyEdDufCQPSoVzUsomXDYSrVcn06PwNZNzJEpc29nHD3m0h1u5Kn3lUnHdhhkbb4OKrzruRstNN455t46bd/i/E2112jGS0Fo1pD3AVVC65QcJjHi1Z8qu7sx5cbHPHhvLb2qm+b0R8t2hE2fsZtIfZ8Y065c7Nq97Ofe3p233eXGxK4di3tud83oiNJzuZrdLe7gWdIzmNu8dGGNgCwzq229ajtcrEkXWh5LHZVLlb67bH3xHtAlnmieSGMxQ4MUILhVYYwxIOWIx57b0dzb3Ihw6MINRlu+rHMfPZvniee1iJiOVw8gyD5HB9cHPwpO3m6oafQdgmoTe/khzVz61/EI5baIad0ZWkypO2cZwdvWk7edYaGm4etPLmjJ+fQp1YnoigFAKAUAoBQHRuw+Q+3OuTp7onGTjOV3xXRp/aPI4wl2KfmQ+2WQ/lN1ycBEIGdvd9KjUe2X4Sl9nT82YOBPcS8KuoojNIe9jCxprY4IfICjy23+VRHLg0i9yrhqoSlhbPc0B5cuwUU204ZyQimNgTjGcAjOBnr0qnJLwOr7TThvmW3mYrzg1xE6xyQSq7+4pQ5bO3hHnvttUOLWzRaF9c05RksIvvMX57hkEEXC7iOZCoLGEjcA50nGp9WCenlvW894YUTyqPuaiU5Wpp+f8SKJccBuo11PbTquQMtE4GScAZI8ztWDhJdx6kdRVJ4Ul80eXHA7lCoe2nUudKhonGo+gyNz8KOMl3Exvql0kvmhfcDuIdPewSpqOFyp3PoPj8KOLXVEQvrnnlkngzHlm8Clja3AAxnVG494hQACNySQMCp5JeBH2qnOOdfM+bvl26ikSJ7eUSOMomkkt8sdcefpUOEk8YEdTVKLkpLC6iTly7UgG1n3IA/Nsck5wBgb9PL0pyS8AtTS/wDcvmXbnZvaLO0ih4ZPDIHC5MWnfQ3gXbU+cas4/VrezeKSiebo12ds5TtTXXr59X4eBD49yPcQcPtQLd3neR3lEaFygKoFVioOOnyzmqyqaittzSjXV2XzbliKSSy8FTm5fukUs9rcKo6s0UgA+8isuSXgd61FTeFNfNGK+4RcQqGmgmjUnALxuoJ64yQN8UcWuqLQurm8Rkn6MhVU0FAdC7EGH5QYesTY+oro0/tHk8Y9wvUi9sn96P8AZp/TUaj2y/Cf9OvVkPl4/wDL5/4qD/7qIeyy+o9/H0Z0Ltv4nJFBAsbsmtjqKnBIUA4yN8Z3+6t9RJpLB5fB6oznJyWcDteiDcKgdt2VkIP7y70v9gjhTxqZJeZ5zzIV4BbsDgjuSD6EClnukNGk9bJPzJfF7b8tcGjkjx3wwwHo6nDr94zj7qmS7WvKKVS+xatxl0+ncZuQURzO4bULYC2hY74WNBqYfFnyTjyAHlSrG/lsV1rkuVf8vvP4v6IqvL3MFjFa3FpPI8/fSMdKxP1b0+ORnNZxnFJxZ236e+VkbYLlwl3m/wDb3tuWkljOHREwT8ZlU/gavlxqyjm7ONvEHGXR5/Qhcr83LxZpobsLDmHQjISPePiAc7AnAwPPB61ELO0ypGmp0b0ijOrffL+mxh5u5Iez4ZOsE7SQBlkMcg3XSd2RgQNwdxp8qidXLB4exbS65XaiLnHEumV9TZdqv93WX8RF/tvVrvZRjwz39no/1RB7d2IisyCQQ7kEfJKjU9Ea8F9qZtOIQflrgqMoBnADD7RNiP8AFv8AWrNdpWYQl9i1bT6fRnJ+cr/VKkCNqitUESHOxK++w+bfgBXLY98eB7ukrxFza3lu/oV+szrFAbDgPGJLS4SeI+JD0PQg9QfgRVoycXlGN9MboOEu8uXMfNfDuI6JLmC6inVdJMJiII32JbGevpW07IT3aPP0+k1OnzGuSa88/Q0E/HID3USRSJaxPrwHUySPsNbsRjoMAAYFZ866dx1KizeTacnt5JeCN3zzzxBxJYg0Eyd22dnQ5Bxny64G1XstU+459HobNM21JPPkSeZu0G3vbVbZ4JlVcYYOmfCMDOVqZ3KSxgz0/DrKbO0Ul8jHx7n23ubBbPuJlVAul9aZJQbZ8Pn50lanHlwWp4fZXd2vMvl4mq5S52aytbqAKSZR+aOdkYjSSfu3+YFVhbyxaNtVoVfbCfh1MfInOj8OdvB3kMnvx5wc/tA774+vwqK7XAtrdFHUpb4a7xNxiyimaa1juDIxJXvTGBFq6lQudTAE4yQB1wac0U8oKm+cFCxrHlnf/Hmbm458tn4d7AYJ+7wB3mtNXhcP6Y6iru2Lhy4OeOgtjqO3Ulnwx5YNDyzxy3t47qKeF5Y5woADAFQrE5zj3hkEbdR5VnCaSaa6nTqKLLJQlCWHHJmg4/bwW8ttB7SY52HfO5RSFXOFRBqXJ82J3A6CpU0lhd5EtPZZNWTxmPT93t8EbnmztBhvbaOHuJUMTK6NrU5ZFZRqGOm/lV53KSxg59Nw6dNjnzJ52Z7zfz9bX9vGHtpO/jBwC40AsME5HibGAQMCk7YyXQjS8PtosbUlh/Mw8jcdmsbW/RkZR3QkTUCuGYiMEbeeob/+FRXJxiy2tohfZW0+/D/X+epQKwPVFAKAUAoBQCgFAKAUAoBQCgFAKAUB9wSlGVhglSCARkbHO486lESWVguPOnaC/EIUi7lYgCC5DFtWOg6DAyc438q1suc1jB5+k4dHTzcubPgUusT0RQCgFAKAUAoBQCgFAKAUAoBQCgFAKAUAoBQH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510742"/>
            <a:ext cx="952500" cy="66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thequad.com/brochure/images/ucla-whit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541" y="5384071"/>
            <a:ext cx="1326029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20824" y="4849284"/>
            <a:ext cx="13183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</a:rPr>
              <a:t>Paulo Tabuada</a:t>
            </a:r>
          </a:p>
          <a:p>
            <a:r>
              <a:rPr lang="en-US" sz="1600" dirty="0" smtClean="0">
                <a:latin typeface="Calibri" panose="020F0502020204030204" pitchFamily="34" charset="0"/>
              </a:rPr>
              <a:t>Ayca Balkan</a:t>
            </a:r>
          </a:p>
        </p:txBody>
      </p:sp>
    </p:spTree>
    <p:extLst>
      <p:ext uri="{BB962C8B-B14F-4D97-AF65-F5344CB8AC3E}">
        <p14:creationId xmlns:p14="http://schemas.microsoft.com/office/powerpoint/2010/main" val="36655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375229" y="1463188"/>
            <a:ext cx="3196771" cy="3947012"/>
          </a:xfrm>
          <a:prstGeom prst="rect">
            <a:avLst/>
          </a:prstGeom>
          <a:gradFill flip="none" rotWithShape="1">
            <a:gsLst>
              <a:gs pos="0">
                <a:srgbClr val="8EFCF9">
                  <a:tint val="66000"/>
                  <a:satMod val="160000"/>
                </a:srgbClr>
              </a:gs>
              <a:gs pos="50000">
                <a:srgbClr val="8EFCF9">
                  <a:tint val="44500"/>
                  <a:satMod val="160000"/>
                </a:srgbClr>
              </a:gs>
              <a:gs pos="100000">
                <a:srgbClr val="8EFCF9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1999" y="1463188"/>
            <a:ext cx="4287039" cy="39470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533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Analysis Spectrum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71600" y="1219200"/>
            <a:ext cx="0" cy="480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28600" y="5410200"/>
            <a:ext cx="876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3735" y="1600200"/>
            <a:ext cx="461665" cy="3647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Can apply to real designs? (scalability)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9800" y="5498068"/>
            <a:ext cx="2537682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How formal/exhaustive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1676400" y="3733800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Linear Analysis (symbolic)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438399" y="2826603"/>
            <a:ext cx="2057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Test Vector </a:t>
            </a:r>
            <a:r>
              <a:rPr lang="en-US" sz="1600" b="0" dirty="0">
                <a:latin typeface="Calibri" panose="020F0502020204030204" pitchFamily="34" charset="0"/>
              </a:rPr>
              <a:t>G</a:t>
            </a:r>
            <a:r>
              <a:rPr lang="en-US" sz="1600" b="0" dirty="0" smtClean="0">
                <a:latin typeface="Calibri" panose="020F0502020204030204" pitchFamily="34" charset="0"/>
              </a:rPr>
              <a:t>eneration for </a:t>
            </a:r>
            <a:r>
              <a:rPr lang="en-US" sz="1600" b="0" dirty="0">
                <a:latin typeface="Calibri" panose="020F0502020204030204" pitchFamily="34" charset="0"/>
              </a:rPr>
              <a:t>Model Coverage</a:t>
            </a: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1600200" y="1600200"/>
            <a:ext cx="1676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Simulation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1600200" y="2234625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Linear Analysis (numerical)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4572000" y="3200400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err="1" smtClean="0">
                <a:latin typeface="Calibri" panose="020F0502020204030204" pitchFamily="34" charset="0"/>
              </a:rPr>
              <a:t>Concolic</a:t>
            </a:r>
            <a:r>
              <a:rPr lang="en-US" sz="1600" b="0" dirty="0" smtClean="0">
                <a:latin typeface="Calibri" panose="020F0502020204030204" pitchFamily="34" charset="0"/>
              </a:rPr>
              <a:t> </a:t>
            </a:r>
            <a:endParaRPr lang="en-US" sz="1600" b="0" dirty="0">
              <a:latin typeface="Calibri" panose="020F0502020204030204" pitchFamily="34" charset="0"/>
            </a:endParaRP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Testing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7552752" y="4483387"/>
            <a:ext cx="13062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0" indent="0" algn="l" eaLnBrk="1" hangingPunct="1"/>
            <a:endParaRPr lang="en-US" sz="1600" b="0" dirty="0" smtClean="0">
              <a:latin typeface="Calibri" panose="020F0502020204030204" pitchFamily="34" charset="0"/>
            </a:endParaRPr>
          </a:p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Theorem </a:t>
            </a:r>
            <a:endParaRPr lang="en-US" sz="1600" b="0" dirty="0" smtClean="0">
              <a:latin typeface="Calibri" panose="020F0502020204030204" pitchFamily="34" charset="0"/>
            </a:endParaRP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Proving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34" name="TextBox 14"/>
          <p:cNvSpPr txBox="1">
            <a:spLocks noChangeArrowheads="1"/>
          </p:cNvSpPr>
          <p:nvPr/>
        </p:nvSpPr>
        <p:spPr bwMode="auto">
          <a:xfrm>
            <a:off x="5029200" y="3911025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(Bounded) Model Checking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6248400" y="4215825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Stability</a:t>
            </a: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Proofs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5867400" y="4825425"/>
            <a:ext cx="1421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Reachability</a:t>
            </a:r>
          </a:p>
          <a:p>
            <a:pPr marL="0" indent="0" algn="l" eaLnBrk="1" hangingPunct="1"/>
            <a:r>
              <a:rPr lang="en-US" sz="1600" b="0" dirty="0">
                <a:latin typeface="Calibri" panose="020F0502020204030204" pitchFamily="34" charset="0"/>
              </a:rPr>
              <a:t> </a:t>
            </a:r>
            <a:r>
              <a:rPr lang="en-US" sz="1600" b="0" dirty="0" smtClean="0">
                <a:latin typeface="Calibri" panose="020F0502020204030204" pitchFamily="34" charset="0"/>
              </a:rPr>
              <a:t>  Analysis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7511990" y="1523255"/>
            <a:ext cx="13107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One Tool to Rule Them All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038600" y="1676399"/>
            <a:ext cx="4243495" cy="2754085"/>
            <a:chOff x="4305025" y="1676399"/>
            <a:chExt cx="3977070" cy="2754085"/>
          </a:xfrm>
        </p:grpSpPr>
        <p:sp>
          <p:nvSpPr>
            <p:cNvPr id="39" name="Freeform 38"/>
            <p:cNvSpPr/>
            <p:nvPr/>
          </p:nvSpPr>
          <p:spPr>
            <a:xfrm>
              <a:off x="4305025" y="1676399"/>
              <a:ext cx="3977070" cy="2754085"/>
            </a:xfrm>
            <a:custGeom>
              <a:avLst/>
              <a:gdLst>
                <a:gd name="connsiteX0" fmla="*/ 29185 w 3977070"/>
                <a:gd name="connsiteY0" fmla="*/ 304800 h 3135085"/>
                <a:gd name="connsiteX1" fmla="*/ 14670 w 3977070"/>
                <a:gd name="connsiteY1" fmla="*/ 391885 h 3135085"/>
                <a:gd name="connsiteX2" fmla="*/ 156 w 3977070"/>
                <a:gd name="connsiteY2" fmla="*/ 464457 h 3135085"/>
                <a:gd name="connsiteX3" fmla="*/ 29185 w 3977070"/>
                <a:gd name="connsiteY3" fmla="*/ 609600 h 3135085"/>
                <a:gd name="connsiteX4" fmla="*/ 58213 w 3977070"/>
                <a:gd name="connsiteY4" fmla="*/ 653142 h 3135085"/>
                <a:gd name="connsiteX5" fmla="*/ 174328 w 3977070"/>
                <a:gd name="connsiteY5" fmla="*/ 682171 h 3135085"/>
                <a:gd name="connsiteX6" fmla="*/ 261413 w 3977070"/>
                <a:gd name="connsiteY6" fmla="*/ 711200 h 3135085"/>
                <a:gd name="connsiteX7" fmla="*/ 304956 w 3977070"/>
                <a:gd name="connsiteY7" fmla="*/ 725714 h 3135085"/>
                <a:gd name="connsiteX8" fmla="*/ 333985 w 3977070"/>
                <a:gd name="connsiteY8" fmla="*/ 827314 h 3135085"/>
                <a:gd name="connsiteX9" fmla="*/ 363013 w 3977070"/>
                <a:gd name="connsiteY9" fmla="*/ 1175657 h 3135085"/>
                <a:gd name="connsiteX10" fmla="*/ 392042 w 3977070"/>
                <a:gd name="connsiteY10" fmla="*/ 1233714 h 3135085"/>
                <a:gd name="connsiteX11" fmla="*/ 435585 w 3977070"/>
                <a:gd name="connsiteY11" fmla="*/ 1277257 h 3135085"/>
                <a:gd name="connsiteX12" fmla="*/ 464613 w 3977070"/>
                <a:gd name="connsiteY12" fmla="*/ 1393371 h 3135085"/>
                <a:gd name="connsiteX13" fmla="*/ 508156 w 3977070"/>
                <a:gd name="connsiteY13" fmla="*/ 1422400 h 3135085"/>
                <a:gd name="connsiteX14" fmla="*/ 624270 w 3977070"/>
                <a:gd name="connsiteY14" fmla="*/ 1480457 h 3135085"/>
                <a:gd name="connsiteX15" fmla="*/ 711356 w 3977070"/>
                <a:gd name="connsiteY15" fmla="*/ 1509485 h 3135085"/>
                <a:gd name="connsiteX16" fmla="*/ 929070 w 3977070"/>
                <a:gd name="connsiteY16" fmla="*/ 1494971 h 3135085"/>
                <a:gd name="connsiteX17" fmla="*/ 1001642 w 3977070"/>
                <a:gd name="connsiteY17" fmla="*/ 1509485 h 3135085"/>
                <a:gd name="connsiteX18" fmla="*/ 1030670 w 3977070"/>
                <a:gd name="connsiteY18" fmla="*/ 1596571 h 3135085"/>
                <a:gd name="connsiteX19" fmla="*/ 1088728 w 3977070"/>
                <a:gd name="connsiteY19" fmla="*/ 1698171 h 3135085"/>
                <a:gd name="connsiteX20" fmla="*/ 1132270 w 3977070"/>
                <a:gd name="connsiteY20" fmla="*/ 1712685 h 3135085"/>
                <a:gd name="connsiteX21" fmla="*/ 1190328 w 3977070"/>
                <a:gd name="connsiteY21" fmla="*/ 1741714 h 3135085"/>
                <a:gd name="connsiteX22" fmla="*/ 1320956 w 3977070"/>
                <a:gd name="connsiteY22" fmla="*/ 1843314 h 3135085"/>
                <a:gd name="connsiteX23" fmla="*/ 1422556 w 3977070"/>
                <a:gd name="connsiteY23" fmla="*/ 1886857 h 3135085"/>
                <a:gd name="connsiteX24" fmla="*/ 1698328 w 3977070"/>
                <a:gd name="connsiteY24" fmla="*/ 1872342 h 3135085"/>
                <a:gd name="connsiteX25" fmla="*/ 1785413 w 3977070"/>
                <a:gd name="connsiteY25" fmla="*/ 1872342 h 3135085"/>
                <a:gd name="connsiteX26" fmla="*/ 1872499 w 3977070"/>
                <a:gd name="connsiteY26" fmla="*/ 1959428 h 3135085"/>
                <a:gd name="connsiteX27" fmla="*/ 1916042 w 3977070"/>
                <a:gd name="connsiteY27" fmla="*/ 1988457 h 3135085"/>
                <a:gd name="connsiteX28" fmla="*/ 1988613 w 3977070"/>
                <a:gd name="connsiteY28" fmla="*/ 2046514 h 3135085"/>
                <a:gd name="connsiteX29" fmla="*/ 2032156 w 3977070"/>
                <a:gd name="connsiteY29" fmla="*/ 2075542 h 3135085"/>
                <a:gd name="connsiteX30" fmla="*/ 2191813 w 3977070"/>
                <a:gd name="connsiteY30" fmla="*/ 2206171 h 3135085"/>
                <a:gd name="connsiteX31" fmla="*/ 2249870 w 3977070"/>
                <a:gd name="connsiteY31" fmla="*/ 2322285 h 3135085"/>
                <a:gd name="connsiteX32" fmla="*/ 2293413 w 3977070"/>
                <a:gd name="connsiteY32" fmla="*/ 2365828 h 3135085"/>
                <a:gd name="connsiteX33" fmla="*/ 2365985 w 3977070"/>
                <a:gd name="connsiteY33" fmla="*/ 2452914 h 3135085"/>
                <a:gd name="connsiteX34" fmla="*/ 2438556 w 3977070"/>
                <a:gd name="connsiteY34" fmla="*/ 2510971 h 3135085"/>
                <a:gd name="connsiteX35" fmla="*/ 2554670 w 3977070"/>
                <a:gd name="connsiteY35" fmla="*/ 2554514 h 3135085"/>
                <a:gd name="connsiteX36" fmla="*/ 2598213 w 3977070"/>
                <a:gd name="connsiteY36" fmla="*/ 2540000 h 3135085"/>
                <a:gd name="connsiteX37" fmla="*/ 2641756 w 3977070"/>
                <a:gd name="connsiteY37" fmla="*/ 2481942 h 3135085"/>
                <a:gd name="connsiteX38" fmla="*/ 2946556 w 3977070"/>
                <a:gd name="connsiteY38" fmla="*/ 2525485 h 3135085"/>
                <a:gd name="connsiteX39" fmla="*/ 3019128 w 3977070"/>
                <a:gd name="connsiteY39" fmla="*/ 2583542 h 3135085"/>
                <a:gd name="connsiteX40" fmla="*/ 3120728 w 3977070"/>
                <a:gd name="connsiteY40" fmla="*/ 2743200 h 3135085"/>
                <a:gd name="connsiteX41" fmla="*/ 3164270 w 3977070"/>
                <a:gd name="connsiteY41" fmla="*/ 2859314 h 3135085"/>
                <a:gd name="connsiteX42" fmla="*/ 3222328 w 3977070"/>
                <a:gd name="connsiteY42" fmla="*/ 2873828 h 3135085"/>
                <a:gd name="connsiteX43" fmla="*/ 3280385 w 3977070"/>
                <a:gd name="connsiteY43" fmla="*/ 2902857 h 3135085"/>
                <a:gd name="connsiteX44" fmla="*/ 3352956 w 3977070"/>
                <a:gd name="connsiteY44" fmla="*/ 2931885 h 3135085"/>
                <a:gd name="connsiteX45" fmla="*/ 3396499 w 3977070"/>
                <a:gd name="connsiteY45" fmla="*/ 2989942 h 3135085"/>
                <a:gd name="connsiteX46" fmla="*/ 3556156 w 3977070"/>
                <a:gd name="connsiteY46" fmla="*/ 3135085 h 3135085"/>
                <a:gd name="connsiteX47" fmla="*/ 3599699 w 3977070"/>
                <a:gd name="connsiteY47" fmla="*/ 3106057 h 3135085"/>
                <a:gd name="connsiteX48" fmla="*/ 3672270 w 3977070"/>
                <a:gd name="connsiteY48" fmla="*/ 2989942 h 3135085"/>
                <a:gd name="connsiteX49" fmla="*/ 3686785 w 3977070"/>
                <a:gd name="connsiteY49" fmla="*/ 2931885 h 3135085"/>
                <a:gd name="connsiteX50" fmla="*/ 3730328 w 3977070"/>
                <a:gd name="connsiteY50" fmla="*/ 2888342 h 3135085"/>
                <a:gd name="connsiteX51" fmla="*/ 3831928 w 3977070"/>
                <a:gd name="connsiteY51" fmla="*/ 2786742 h 3135085"/>
                <a:gd name="connsiteX52" fmla="*/ 3948042 w 3977070"/>
                <a:gd name="connsiteY52" fmla="*/ 2801257 h 3135085"/>
                <a:gd name="connsiteX53" fmla="*/ 3977070 w 3977070"/>
                <a:gd name="connsiteY53" fmla="*/ 2786742 h 3135085"/>
                <a:gd name="connsiteX54" fmla="*/ 3919013 w 3977070"/>
                <a:gd name="connsiteY54" fmla="*/ 2612571 h 3135085"/>
                <a:gd name="connsiteX55" fmla="*/ 3875470 w 3977070"/>
                <a:gd name="connsiteY55" fmla="*/ 2598057 h 3135085"/>
                <a:gd name="connsiteX56" fmla="*/ 3831928 w 3977070"/>
                <a:gd name="connsiteY56" fmla="*/ 2554514 h 3135085"/>
                <a:gd name="connsiteX57" fmla="*/ 3802899 w 3977070"/>
                <a:gd name="connsiteY57" fmla="*/ 2510971 h 3135085"/>
                <a:gd name="connsiteX58" fmla="*/ 3759356 w 3977070"/>
                <a:gd name="connsiteY58" fmla="*/ 2481942 h 3135085"/>
                <a:gd name="connsiteX59" fmla="*/ 3701299 w 3977070"/>
                <a:gd name="connsiteY59" fmla="*/ 2438400 h 3135085"/>
                <a:gd name="connsiteX60" fmla="*/ 3556156 w 3977070"/>
                <a:gd name="connsiteY60" fmla="*/ 2380342 h 3135085"/>
                <a:gd name="connsiteX61" fmla="*/ 3498099 w 3977070"/>
                <a:gd name="connsiteY61" fmla="*/ 2322285 h 3135085"/>
                <a:gd name="connsiteX62" fmla="*/ 3454556 w 3977070"/>
                <a:gd name="connsiteY62" fmla="*/ 2264228 h 3135085"/>
                <a:gd name="connsiteX63" fmla="*/ 3411013 w 3977070"/>
                <a:gd name="connsiteY63" fmla="*/ 2235200 h 3135085"/>
                <a:gd name="connsiteX64" fmla="*/ 3280385 w 3977070"/>
                <a:gd name="connsiteY64" fmla="*/ 2017485 h 3135085"/>
                <a:gd name="connsiteX65" fmla="*/ 3207813 w 3977070"/>
                <a:gd name="connsiteY65" fmla="*/ 1872342 h 3135085"/>
                <a:gd name="connsiteX66" fmla="*/ 2772385 w 3977070"/>
                <a:gd name="connsiteY66" fmla="*/ 1843314 h 3135085"/>
                <a:gd name="connsiteX67" fmla="*/ 2641756 w 3977070"/>
                <a:gd name="connsiteY67" fmla="*/ 1756228 h 3135085"/>
                <a:gd name="connsiteX68" fmla="*/ 2583699 w 3977070"/>
                <a:gd name="connsiteY68" fmla="*/ 1669142 h 3135085"/>
                <a:gd name="connsiteX69" fmla="*/ 2554670 w 3977070"/>
                <a:gd name="connsiteY69" fmla="*/ 1625600 h 3135085"/>
                <a:gd name="connsiteX70" fmla="*/ 2525642 w 3977070"/>
                <a:gd name="connsiteY70" fmla="*/ 1320800 h 3135085"/>
                <a:gd name="connsiteX71" fmla="*/ 2467585 w 3977070"/>
                <a:gd name="connsiteY71" fmla="*/ 1233714 h 3135085"/>
                <a:gd name="connsiteX72" fmla="*/ 2365985 w 3977070"/>
                <a:gd name="connsiteY72" fmla="*/ 1204685 h 3135085"/>
                <a:gd name="connsiteX73" fmla="*/ 1567699 w 3977070"/>
                <a:gd name="connsiteY73" fmla="*/ 1016000 h 3135085"/>
                <a:gd name="connsiteX74" fmla="*/ 1495128 w 3977070"/>
                <a:gd name="connsiteY74" fmla="*/ 972457 h 3135085"/>
                <a:gd name="connsiteX75" fmla="*/ 1335470 w 3977070"/>
                <a:gd name="connsiteY75" fmla="*/ 798285 h 3135085"/>
                <a:gd name="connsiteX76" fmla="*/ 1306442 w 3977070"/>
                <a:gd name="connsiteY76" fmla="*/ 754742 h 3135085"/>
                <a:gd name="connsiteX77" fmla="*/ 1291928 w 3977070"/>
                <a:gd name="connsiteY77" fmla="*/ 711200 h 3135085"/>
                <a:gd name="connsiteX78" fmla="*/ 1262899 w 3977070"/>
                <a:gd name="connsiteY78" fmla="*/ 653142 h 3135085"/>
                <a:gd name="connsiteX79" fmla="*/ 1248385 w 3977070"/>
                <a:gd name="connsiteY79" fmla="*/ 609600 h 3135085"/>
                <a:gd name="connsiteX80" fmla="*/ 1161299 w 3977070"/>
                <a:gd name="connsiteY80" fmla="*/ 478971 h 3135085"/>
                <a:gd name="connsiteX81" fmla="*/ 1088728 w 3977070"/>
                <a:gd name="connsiteY81" fmla="*/ 435428 h 3135085"/>
                <a:gd name="connsiteX82" fmla="*/ 943585 w 3977070"/>
                <a:gd name="connsiteY82" fmla="*/ 348342 h 3135085"/>
                <a:gd name="connsiteX83" fmla="*/ 856499 w 3977070"/>
                <a:gd name="connsiteY83" fmla="*/ 362857 h 3135085"/>
                <a:gd name="connsiteX84" fmla="*/ 754899 w 3977070"/>
                <a:gd name="connsiteY84" fmla="*/ 377371 h 3135085"/>
                <a:gd name="connsiteX85" fmla="*/ 682328 w 3977070"/>
                <a:gd name="connsiteY85" fmla="*/ 290285 h 3135085"/>
                <a:gd name="connsiteX86" fmla="*/ 638785 w 3977070"/>
                <a:gd name="connsiteY86" fmla="*/ 261257 h 3135085"/>
                <a:gd name="connsiteX87" fmla="*/ 566213 w 3977070"/>
                <a:gd name="connsiteY87" fmla="*/ 159657 h 3135085"/>
                <a:gd name="connsiteX88" fmla="*/ 450099 w 3977070"/>
                <a:gd name="connsiteY88" fmla="*/ 0 h 3135085"/>
                <a:gd name="connsiteX89" fmla="*/ 319470 w 3977070"/>
                <a:gd name="connsiteY89" fmla="*/ 14514 h 3135085"/>
                <a:gd name="connsiteX90" fmla="*/ 261413 w 3977070"/>
                <a:gd name="connsiteY90" fmla="*/ 130628 h 3135085"/>
                <a:gd name="connsiteX91" fmla="*/ 217870 w 3977070"/>
                <a:gd name="connsiteY91" fmla="*/ 145142 h 3135085"/>
                <a:gd name="connsiteX92" fmla="*/ 203356 w 3977070"/>
                <a:gd name="connsiteY92" fmla="*/ 188685 h 3135085"/>
                <a:gd name="connsiteX93" fmla="*/ 116270 w 3977070"/>
                <a:gd name="connsiteY93" fmla="*/ 246742 h 3135085"/>
                <a:gd name="connsiteX94" fmla="*/ 72728 w 3977070"/>
                <a:gd name="connsiteY94" fmla="*/ 275771 h 3135085"/>
                <a:gd name="connsiteX95" fmla="*/ 29185 w 3977070"/>
                <a:gd name="connsiteY95" fmla="*/ 290285 h 3135085"/>
                <a:gd name="connsiteX96" fmla="*/ 14670 w 3977070"/>
                <a:gd name="connsiteY96" fmla="*/ 362857 h 313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977070" h="3135085">
                  <a:moveTo>
                    <a:pt x="29185" y="304800"/>
                  </a:moveTo>
                  <a:cubicBezTo>
                    <a:pt x="24347" y="333828"/>
                    <a:pt x="19934" y="362931"/>
                    <a:pt x="14670" y="391885"/>
                  </a:cubicBezTo>
                  <a:cubicBezTo>
                    <a:pt x="10257" y="416157"/>
                    <a:pt x="-1485" y="439842"/>
                    <a:pt x="156" y="464457"/>
                  </a:cubicBezTo>
                  <a:cubicBezTo>
                    <a:pt x="3438" y="513687"/>
                    <a:pt x="14675" y="562443"/>
                    <a:pt x="29185" y="609600"/>
                  </a:cubicBezTo>
                  <a:cubicBezTo>
                    <a:pt x="34315" y="626272"/>
                    <a:pt x="44592" y="642245"/>
                    <a:pt x="58213" y="653142"/>
                  </a:cubicBezTo>
                  <a:cubicBezTo>
                    <a:pt x="73402" y="665293"/>
                    <a:pt x="170211" y="681048"/>
                    <a:pt x="174328" y="682171"/>
                  </a:cubicBezTo>
                  <a:cubicBezTo>
                    <a:pt x="203848" y="690222"/>
                    <a:pt x="232385" y="701524"/>
                    <a:pt x="261413" y="711200"/>
                  </a:cubicBezTo>
                  <a:lnTo>
                    <a:pt x="304956" y="725714"/>
                  </a:lnTo>
                  <a:cubicBezTo>
                    <a:pt x="313352" y="750903"/>
                    <a:pt x="331960" y="803019"/>
                    <a:pt x="333985" y="827314"/>
                  </a:cubicBezTo>
                  <a:cubicBezTo>
                    <a:pt x="336415" y="856479"/>
                    <a:pt x="327695" y="1081476"/>
                    <a:pt x="363013" y="1175657"/>
                  </a:cubicBezTo>
                  <a:cubicBezTo>
                    <a:pt x="370610" y="1195916"/>
                    <a:pt x="379466" y="1216108"/>
                    <a:pt x="392042" y="1233714"/>
                  </a:cubicBezTo>
                  <a:cubicBezTo>
                    <a:pt x="403973" y="1250417"/>
                    <a:pt x="421071" y="1262743"/>
                    <a:pt x="435585" y="1277257"/>
                  </a:cubicBezTo>
                  <a:cubicBezTo>
                    <a:pt x="436308" y="1280871"/>
                    <a:pt x="452712" y="1378494"/>
                    <a:pt x="464613" y="1393371"/>
                  </a:cubicBezTo>
                  <a:cubicBezTo>
                    <a:pt x="475510" y="1406993"/>
                    <a:pt x="492842" y="1414047"/>
                    <a:pt x="508156" y="1422400"/>
                  </a:cubicBezTo>
                  <a:cubicBezTo>
                    <a:pt x="546145" y="1443121"/>
                    <a:pt x="583217" y="1466773"/>
                    <a:pt x="624270" y="1480457"/>
                  </a:cubicBezTo>
                  <a:lnTo>
                    <a:pt x="711356" y="1509485"/>
                  </a:lnTo>
                  <a:cubicBezTo>
                    <a:pt x="783927" y="1504647"/>
                    <a:pt x="856338" y="1494971"/>
                    <a:pt x="929070" y="1494971"/>
                  </a:cubicBezTo>
                  <a:cubicBezTo>
                    <a:pt x="953740" y="1494971"/>
                    <a:pt x="984198" y="1492041"/>
                    <a:pt x="1001642" y="1509485"/>
                  </a:cubicBezTo>
                  <a:cubicBezTo>
                    <a:pt x="1023279" y="1531122"/>
                    <a:pt x="1016986" y="1569203"/>
                    <a:pt x="1030670" y="1596571"/>
                  </a:cubicBezTo>
                  <a:cubicBezTo>
                    <a:pt x="1037813" y="1610857"/>
                    <a:pt x="1071632" y="1684494"/>
                    <a:pt x="1088728" y="1698171"/>
                  </a:cubicBezTo>
                  <a:cubicBezTo>
                    <a:pt x="1100675" y="1707728"/>
                    <a:pt x="1118208" y="1706658"/>
                    <a:pt x="1132270" y="1712685"/>
                  </a:cubicBezTo>
                  <a:cubicBezTo>
                    <a:pt x="1152157" y="1721208"/>
                    <a:pt x="1172538" y="1729398"/>
                    <a:pt x="1190328" y="1741714"/>
                  </a:cubicBezTo>
                  <a:cubicBezTo>
                    <a:pt x="1235682" y="1773113"/>
                    <a:pt x="1268624" y="1825870"/>
                    <a:pt x="1320956" y="1843314"/>
                  </a:cubicBezTo>
                  <a:cubicBezTo>
                    <a:pt x="1385025" y="1864670"/>
                    <a:pt x="1350815" y="1850986"/>
                    <a:pt x="1422556" y="1886857"/>
                  </a:cubicBezTo>
                  <a:cubicBezTo>
                    <a:pt x="1514480" y="1882019"/>
                    <a:pt x="1606655" y="1880676"/>
                    <a:pt x="1698328" y="1872342"/>
                  </a:cubicBezTo>
                  <a:cubicBezTo>
                    <a:pt x="1789560" y="1864048"/>
                    <a:pt x="1694180" y="1841932"/>
                    <a:pt x="1785413" y="1872342"/>
                  </a:cubicBezTo>
                  <a:cubicBezTo>
                    <a:pt x="1975151" y="2014646"/>
                    <a:pt x="1745158" y="1832087"/>
                    <a:pt x="1872499" y="1959428"/>
                  </a:cubicBezTo>
                  <a:cubicBezTo>
                    <a:pt x="1884834" y="1971763"/>
                    <a:pt x="1902087" y="1977990"/>
                    <a:pt x="1916042" y="1988457"/>
                  </a:cubicBezTo>
                  <a:cubicBezTo>
                    <a:pt x="1940825" y="2007044"/>
                    <a:pt x="1963830" y="2027927"/>
                    <a:pt x="1988613" y="2046514"/>
                  </a:cubicBezTo>
                  <a:cubicBezTo>
                    <a:pt x="2002568" y="2056980"/>
                    <a:pt x="2019190" y="2063873"/>
                    <a:pt x="2032156" y="2075542"/>
                  </a:cubicBezTo>
                  <a:cubicBezTo>
                    <a:pt x="2178283" y="2207055"/>
                    <a:pt x="2077714" y="2149121"/>
                    <a:pt x="2191813" y="2206171"/>
                  </a:cubicBezTo>
                  <a:cubicBezTo>
                    <a:pt x="2211165" y="2244876"/>
                    <a:pt x="2219271" y="2291686"/>
                    <a:pt x="2249870" y="2322285"/>
                  </a:cubicBezTo>
                  <a:cubicBezTo>
                    <a:pt x="2264384" y="2336799"/>
                    <a:pt x="2279776" y="2350486"/>
                    <a:pt x="2293413" y="2365828"/>
                  </a:cubicBezTo>
                  <a:cubicBezTo>
                    <a:pt x="2318517" y="2394070"/>
                    <a:pt x="2339266" y="2426195"/>
                    <a:pt x="2365985" y="2452914"/>
                  </a:cubicBezTo>
                  <a:cubicBezTo>
                    <a:pt x="2387890" y="2474819"/>
                    <a:pt x="2412780" y="2493787"/>
                    <a:pt x="2438556" y="2510971"/>
                  </a:cubicBezTo>
                  <a:cubicBezTo>
                    <a:pt x="2484097" y="2541332"/>
                    <a:pt x="2503611" y="2541750"/>
                    <a:pt x="2554670" y="2554514"/>
                  </a:cubicBezTo>
                  <a:cubicBezTo>
                    <a:pt x="2569184" y="2549676"/>
                    <a:pt x="2586460" y="2549794"/>
                    <a:pt x="2598213" y="2540000"/>
                  </a:cubicBezTo>
                  <a:cubicBezTo>
                    <a:pt x="2616797" y="2524513"/>
                    <a:pt x="2617586" y="2482949"/>
                    <a:pt x="2641756" y="2481942"/>
                  </a:cubicBezTo>
                  <a:cubicBezTo>
                    <a:pt x="2744299" y="2477669"/>
                    <a:pt x="2844956" y="2510971"/>
                    <a:pt x="2946556" y="2525485"/>
                  </a:cubicBezTo>
                  <a:cubicBezTo>
                    <a:pt x="2970747" y="2544837"/>
                    <a:pt x="2998404" y="2560515"/>
                    <a:pt x="3019128" y="2583542"/>
                  </a:cubicBezTo>
                  <a:cubicBezTo>
                    <a:pt x="3032070" y="2597921"/>
                    <a:pt x="3108370" y="2718484"/>
                    <a:pt x="3120728" y="2743200"/>
                  </a:cubicBezTo>
                  <a:cubicBezTo>
                    <a:pt x="3135660" y="2773064"/>
                    <a:pt x="3142879" y="2837923"/>
                    <a:pt x="3164270" y="2859314"/>
                  </a:cubicBezTo>
                  <a:cubicBezTo>
                    <a:pt x="3178376" y="2873420"/>
                    <a:pt x="3202975" y="2868990"/>
                    <a:pt x="3222328" y="2873828"/>
                  </a:cubicBezTo>
                  <a:cubicBezTo>
                    <a:pt x="3241680" y="2883504"/>
                    <a:pt x="3260613" y="2894070"/>
                    <a:pt x="3280385" y="2902857"/>
                  </a:cubicBezTo>
                  <a:cubicBezTo>
                    <a:pt x="3304193" y="2913438"/>
                    <a:pt x="3332113" y="2916253"/>
                    <a:pt x="3352956" y="2931885"/>
                  </a:cubicBezTo>
                  <a:cubicBezTo>
                    <a:pt x="3372308" y="2946399"/>
                    <a:pt x="3380153" y="2972110"/>
                    <a:pt x="3396499" y="2989942"/>
                  </a:cubicBezTo>
                  <a:cubicBezTo>
                    <a:pt x="3497425" y="3100044"/>
                    <a:pt x="3475840" y="3081542"/>
                    <a:pt x="3556156" y="3135085"/>
                  </a:cubicBezTo>
                  <a:cubicBezTo>
                    <a:pt x="3570670" y="3125409"/>
                    <a:pt x="3588802" y="3119678"/>
                    <a:pt x="3599699" y="3106057"/>
                  </a:cubicBezTo>
                  <a:cubicBezTo>
                    <a:pt x="3628212" y="3070416"/>
                    <a:pt x="3672270" y="2989942"/>
                    <a:pt x="3672270" y="2989942"/>
                  </a:cubicBezTo>
                  <a:cubicBezTo>
                    <a:pt x="3677108" y="2970590"/>
                    <a:pt x="3676888" y="2949205"/>
                    <a:pt x="3686785" y="2931885"/>
                  </a:cubicBezTo>
                  <a:cubicBezTo>
                    <a:pt x="3696969" y="2914063"/>
                    <a:pt x="3716970" y="2903927"/>
                    <a:pt x="3730328" y="2888342"/>
                  </a:cubicBezTo>
                  <a:cubicBezTo>
                    <a:pt x="3811608" y="2793515"/>
                    <a:pt x="3731294" y="2862217"/>
                    <a:pt x="3831928" y="2786742"/>
                  </a:cubicBezTo>
                  <a:cubicBezTo>
                    <a:pt x="3870633" y="2791580"/>
                    <a:pt x="3912398" y="2785415"/>
                    <a:pt x="3948042" y="2801257"/>
                  </a:cubicBezTo>
                  <a:cubicBezTo>
                    <a:pt x="3980837" y="2815833"/>
                    <a:pt x="3943235" y="2922087"/>
                    <a:pt x="3977070" y="2786742"/>
                  </a:cubicBezTo>
                  <a:cubicBezTo>
                    <a:pt x="3964928" y="2665320"/>
                    <a:pt x="4001538" y="2653834"/>
                    <a:pt x="3919013" y="2612571"/>
                  </a:cubicBezTo>
                  <a:cubicBezTo>
                    <a:pt x="3905329" y="2605729"/>
                    <a:pt x="3889984" y="2602895"/>
                    <a:pt x="3875470" y="2598057"/>
                  </a:cubicBezTo>
                  <a:cubicBezTo>
                    <a:pt x="3860956" y="2583543"/>
                    <a:pt x="3845068" y="2570283"/>
                    <a:pt x="3831928" y="2554514"/>
                  </a:cubicBezTo>
                  <a:cubicBezTo>
                    <a:pt x="3820761" y="2541113"/>
                    <a:pt x="3815234" y="2523306"/>
                    <a:pt x="3802899" y="2510971"/>
                  </a:cubicBezTo>
                  <a:cubicBezTo>
                    <a:pt x="3790564" y="2498636"/>
                    <a:pt x="3773551" y="2492081"/>
                    <a:pt x="3759356" y="2481942"/>
                  </a:cubicBezTo>
                  <a:cubicBezTo>
                    <a:pt x="3739672" y="2467882"/>
                    <a:pt x="3722935" y="2449218"/>
                    <a:pt x="3701299" y="2438400"/>
                  </a:cubicBezTo>
                  <a:cubicBezTo>
                    <a:pt x="3654692" y="2415097"/>
                    <a:pt x="3556156" y="2380342"/>
                    <a:pt x="3556156" y="2380342"/>
                  </a:cubicBezTo>
                  <a:cubicBezTo>
                    <a:pt x="3536804" y="2360990"/>
                    <a:pt x="3516121" y="2342882"/>
                    <a:pt x="3498099" y="2322285"/>
                  </a:cubicBezTo>
                  <a:cubicBezTo>
                    <a:pt x="3482169" y="2304080"/>
                    <a:pt x="3471661" y="2281333"/>
                    <a:pt x="3454556" y="2264228"/>
                  </a:cubicBezTo>
                  <a:cubicBezTo>
                    <a:pt x="3442221" y="2251893"/>
                    <a:pt x="3425527" y="2244876"/>
                    <a:pt x="3411013" y="2235200"/>
                  </a:cubicBezTo>
                  <a:cubicBezTo>
                    <a:pt x="3309542" y="2104737"/>
                    <a:pt x="3316364" y="2143413"/>
                    <a:pt x="3280385" y="2017485"/>
                  </a:cubicBezTo>
                  <a:cubicBezTo>
                    <a:pt x="3270537" y="1983017"/>
                    <a:pt x="3274315" y="1880403"/>
                    <a:pt x="3207813" y="1872342"/>
                  </a:cubicBezTo>
                  <a:cubicBezTo>
                    <a:pt x="3063405" y="1854838"/>
                    <a:pt x="2917528" y="1852990"/>
                    <a:pt x="2772385" y="1843314"/>
                  </a:cubicBezTo>
                  <a:cubicBezTo>
                    <a:pt x="2746230" y="1827621"/>
                    <a:pt x="2664793" y="1782144"/>
                    <a:pt x="2641756" y="1756228"/>
                  </a:cubicBezTo>
                  <a:cubicBezTo>
                    <a:pt x="2618578" y="1730152"/>
                    <a:pt x="2603052" y="1698171"/>
                    <a:pt x="2583699" y="1669142"/>
                  </a:cubicBezTo>
                  <a:lnTo>
                    <a:pt x="2554670" y="1625600"/>
                  </a:lnTo>
                  <a:cubicBezTo>
                    <a:pt x="2515743" y="1469889"/>
                    <a:pt x="2559627" y="1660657"/>
                    <a:pt x="2525642" y="1320800"/>
                  </a:cubicBezTo>
                  <a:cubicBezTo>
                    <a:pt x="2521838" y="1282757"/>
                    <a:pt x="2498869" y="1254570"/>
                    <a:pt x="2467585" y="1233714"/>
                  </a:cubicBezTo>
                  <a:cubicBezTo>
                    <a:pt x="2455094" y="1225387"/>
                    <a:pt x="2373723" y="1206620"/>
                    <a:pt x="2365985" y="1204685"/>
                  </a:cubicBezTo>
                  <a:cubicBezTo>
                    <a:pt x="2169776" y="910373"/>
                    <a:pt x="2342492" y="1122344"/>
                    <a:pt x="1567699" y="1016000"/>
                  </a:cubicBezTo>
                  <a:cubicBezTo>
                    <a:pt x="1543509" y="1001486"/>
                    <a:pt x="1516664" y="990679"/>
                    <a:pt x="1495128" y="972457"/>
                  </a:cubicBezTo>
                  <a:cubicBezTo>
                    <a:pt x="1419722" y="908652"/>
                    <a:pt x="1386305" y="869454"/>
                    <a:pt x="1335470" y="798285"/>
                  </a:cubicBezTo>
                  <a:cubicBezTo>
                    <a:pt x="1325331" y="784090"/>
                    <a:pt x="1314243" y="770344"/>
                    <a:pt x="1306442" y="754742"/>
                  </a:cubicBezTo>
                  <a:cubicBezTo>
                    <a:pt x="1299600" y="741058"/>
                    <a:pt x="1297955" y="725262"/>
                    <a:pt x="1291928" y="711200"/>
                  </a:cubicBezTo>
                  <a:cubicBezTo>
                    <a:pt x="1283405" y="691313"/>
                    <a:pt x="1271422" y="673029"/>
                    <a:pt x="1262899" y="653142"/>
                  </a:cubicBezTo>
                  <a:cubicBezTo>
                    <a:pt x="1256872" y="639080"/>
                    <a:pt x="1255815" y="622974"/>
                    <a:pt x="1248385" y="609600"/>
                  </a:cubicBezTo>
                  <a:cubicBezTo>
                    <a:pt x="1248379" y="609590"/>
                    <a:pt x="1175817" y="500747"/>
                    <a:pt x="1161299" y="478971"/>
                  </a:cubicBezTo>
                  <a:cubicBezTo>
                    <a:pt x="1145650" y="455498"/>
                    <a:pt x="1112528" y="450574"/>
                    <a:pt x="1088728" y="435428"/>
                  </a:cubicBezTo>
                  <a:cubicBezTo>
                    <a:pt x="960288" y="353693"/>
                    <a:pt x="1047328" y="400215"/>
                    <a:pt x="943585" y="348342"/>
                  </a:cubicBezTo>
                  <a:cubicBezTo>
                    <a:pt x="914556" y="353180"/>
                    <a:pt x="884687" y="354401"/>
                    <a:pt x="856499" y="362857"/>
                  </a:cubicBezTo>
                  <a:cubicBezTo>
                    <a:pt x="762103" y="391176"/>
                    <a:pt x="834987" y="404067"/>
                    <a:pt x="754899" y="377371"/>
                  </a:cubicBezTo>
                  <a:cubicBezTo>
                    <a:pt x="648811" y="306645"/>
                    <a:pt x="774404" y="400777"/>
                    <a:pt x="682328" y="290285"/>
                  </a:cubicBezTo>
                  <a:cubicBezTo>
                    <a:pt x="671161" y="276884"/>
                    <a:pt x="653299" y="270933"/>
                    <a:pt x="638785" y="261257"/>
                  </a:cubicBezTo>
                  <a:cubicBezTo>
                    <a:pt x="582853" y="149394"/>
                    <a:pt x="641869" y="252127"/>
                    <a:pt x="566213" y="159657"/>
                  </a:cubicBezTo>
                  <a:cubicBezTo>
                    <a:pt x="507694" y="88133"/>
                    <a:pt x="491893" y="62688"/>
                    <a:pt x="450099" y="0"/>
                  </a:cubicBezTo>
                  <a:cubicBezTo>
                    <a:pt x="406556" y="4838"/>
                    <a:pt x="359911" y="-2336"/>
                    <a:pt x="319470" y="14514"/>
                  </a:cubicBezTo>
                  <a:cubicBezTo>
                    <a:pt x="243462" y="46184"/>
                    <a:pt x="298698" y="84022"/>
                    <a:pt x="261413" y="130628"/>
                  </a:cubicBezTo>
                  <a:cubicBezTo>
                    <a:pt x="251855" y="142575"/>
                    <a:pt x="232384" y="140304"/>
                    <a:pt x="217870" y="145142"/>
                  </a:cubicBezTo>
                  <a:cubicBezTo>
                    <a:pt x="213032" y="159656"/>
                    <a:pt x="211843" y="175955"/>
                    <a:pt x="203356" y="188685"/>
                  </a:cubicBezTo>
                  <a:cubicBezTo>
                    <a:pt x="172292" y="235281"/>
                    <a:pt x="161921" y="231525"/>
                    <a:pt x="116270" y="246742"/>
                  </a:cubicBezTo>
                  <a:cubicBezTo>
                    <a:pt x="101756" y="256418"/>
                    <a:pt x="88330" y="267970"/>
                    <a:pt x="72728" y="275771"/>
                  </a:cubicBezTo>
                  <a:cubicBezTo>
                    <a:pt x="59044" y="282613"/>
                    <a:pt x="40003" y="279467"/>
                    <a:pt x="29185" y="290285"/>
                  </a:cubicBezTo>
                  <a:cubicBezTo>
                    <a:pt x="11610" y="307860"/>
                    <a:pt x="14670" y="340758"/>
                    <a:pt x="14670" y="362857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895433">
              <a:off x="5261831" y="2914536"/>
              <a:ext cx="2113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Unexplored Frontier</a:t>
              </a:r>
              <a:endParaRPr lang="en-US" b="1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022849" y="1047690"/>
            <a:ext cx="2042594" cy="400110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0000"/>
                  <a:satMod val="250000"/>
                </a:schemeClr>
              </a:gs>
              <a:gs pos="35000">
                <a:schemeClr val="accent5">
                  <a:tint val="47000"/>
                  <a:satMod val="275000"/>
                </a:schemeClr>
              </a:gs>
              <a:gs pos="100000">
                <a:schemeClr val="accent5">
                  <a:tint val="25000"/>
                  <a:satMod val="3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Verification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74800" y="769502"/>
            <a:ext cx="2724150" cy="707886"/>
          </a:xfrm>
          <a:prstGeom prst="rect">
            <a:avLst/>
          </a:prstGeom>
          <a:gradFill flip="none" rotWithShape="1">
            <a:gsLst>
              <a:gs pos="0">
                <a:srgbClr val="8EFCF9">
                  <a:tint val="66000"/>
                  <a:satMod val="160000"/>
                </a:srgbClr>
              </a:gs>
              <a:gs pos="50000">
                <a:srgbClr val="8EFCF9">
                  <a:tint val="44500"/>
                  <a:satMod val="160000"/>
                </a:srgbClr>
              </a:gs>
              <a:gs pos="100000">
                <a:srgbClr val="8EFCF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Testing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Control Techniques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10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8611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To give you a taste, here’s a “real” example     </a:t>
            </a:r>
            <a:r>
              <a:rPr lang="en-US" sz="2000" dirty="0" smtClean="0">
                <a:solidFill>
                  <a:srgbClr val="C00000"/>
                </a:solidFill>
              </a:rPr>
              <a:t> [Jin et al. HSCC ‘ 14]</a:t>
            </a:r>
            <a:r>
              <a:rPr lang="en-US" sz="1800" b="1" dirty="0" smtClean="0">
                <a:solidFill>
                  <a:srgbClr val="C00000"/>
                </a:solidFill>
              </a:rPr>
              <a:t>  </a:t>
            </a:r>
            <a:endParaRPr lang="en-US" sz="1800" b="1" dirty="0">
              <a:solidFill>
                <a:srgbClr val="C00000"/>
              </a:solidFill>
            </a:endParaRPr>
          </a:p>
        </p:txBody>
      </p:sp>
      <p:pic>
        <p:nvPicPr>
          <p:cNvPr id="6" name="Picture 2" descr="http://static01.nyt.com/images/2014/03/15/world/15paris/15paris-master6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43000"/>
            <a:ext cx="2438400" cy="165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5934" y="1694920"/>
            <a:ext cx="99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 panose="020F0502020204030204" pitchFamily="34" charset="0"/>
              </a:rPr>
              <a:t>NY Times March 14 2014 © Getty images</a:t>
            </a: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8" name="Picture 2" descr="http://farm4.staticflickr.com/3388/3295000179_b1da100fc9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95600"/>
            <a:ext cx="2438401" cy="16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1.bp.blogspot.com/-6nGnjwln6gg/T5JQLsrHVwI/AAAAAAAAAGo/JFDOKBIb-_k/s1600/SAM_03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616205"/>
            <a:ext cx="2438401" cy="13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5600" y="1371600"/>
            <a:ext cx="64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Paris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599" y="312420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Mumbai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599" y="4795974"/>
            <a:ext cx="129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Los Angeles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5598" y="3472796"/>
            <a:ext cx="114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 panose="020F0502020204030204" pitchFamily="34" charset="0"/>
              </a:rPr>
              <a:t>Christian Haugen’s Flickr </a:t>
            </a:r>
          </a:p>
          <a:p>
            <a:r>
              <a:rPr lang="en-US" sz="1000" dirty="0" smtClean="0">
                <a:latin typeface="Calibri" panose="020F0502020204030204" pitchFamily="34" charset="0"/>
              </a:rPr>
              <a:t>(Google image search)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598" y="5162490"/>
            <a:ext cx="114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Calibri" panose="020F0502020204030204" pitchFamily="34" charset="0"/>
              </a:rPr>
              <a:t>From Google image search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2382" y="2316617"/>
            <a:ext cx="448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Controlling exhaust gas-emissions is important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</a:rPr>
              <a:t>Love of environment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</a:rPr>
              <a:t>Government Regulation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</a:rPr>
              <a:t>US CAFE requirements: 54.5 mpg by 2025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</a:rPr>
              <a:t>EU: 65 mpg by 2020 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2382" y="1752600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Motivation</a:t>
            </a:r>
            <a:endParaRPr lang="en-US" sz="28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11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629400" cy="76231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key to emissions: Air to Fuel Ratio Control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Catalytic converters reduce HC, CO2, and </a:t>
            </a:r>
            <a:r>
              <a:rPr lang="en-US" sz="2400" b="0" dirty="0" err="1"/>
              <a:t>NOx</a:t>
            </a:r>
            <a:r>
              <a:rPr lang="en-US" sz="2400" b="0" dirty="0"/>
              <a:t> emissions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Conversion efficiency optimal at stoichiometric value 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</p:txBody>
      </p:sp>
      <p:pic>
        <p:nvPicPr>
          <p:cNvPr id="9" name="Picture 6" descr="http://www.toyota-global.com/company/history_of_toyota/75years/data/automotive_business/products_technology/technology_development/materials/images/supplement_img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64069"/>
            <a:ext cx="5073359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3276600" y="2464069"/>
            <a:ext cx="1905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12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5791200" cy="6099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Gasoline Engine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031" name="Bent Arrow 1030"/>
          <p:cNvSpPr/>
          <p:nvPr/>
        </p:nvSpPr>
        <p:spPr>
          <a:xfrm rot="5400000">
            <a:off x="3771900" y="495300"/>
            <a:ext cx="1676400" cy="4343400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Bent Arrow 41"/>
          <p:cNvSpPr/>
          <p:nvPr/>
        </p:nvSpPr>
        <p:spPr>
          <a:xfrm rot="16200000" flipV="1">
            <a:off x="3771901" y="2476501"/>
            <a:ext cx="1676400" cy="4343400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1029" name="Rectangle 1028"/>
          <p:cNvSpPr/>
          <p:nvPr/>
        </p:nvSpPr>
        <p:spPr>
          <a:xfrm>
            <a:off x="4610100" y="2514601"/>
            <a:ext cx="3695699" cy="198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32" name="Oval 1031"/>
          <p:cNvSpPr/>
          <p:nvPr/>
        </p:nvSpPr>
        <p:spPr>
          <a:xfrm>
            <a:off x="4724400" y="3352800"/>
            <a:ext cx="685800" cy="762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638800" y="3352800"/>
            <a:ext cx="685800" cy="762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553200" y="3352800"/>
            <a:ext cx="685800" cy="762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467600" y="3352800"/>
            <a:ext cx="685800" cy="75631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cxnSp>
        <p:nvCxnSpPr>
          <p:cNvPr id="1040" name="Straight Arrow Connector 1039"/>
          <p:cNvCxnSpPr/>
          <p:nvPr/>
        </p:nvCxnSpPr>
        <p:spPr>
          <a:xfrm>
            <a:off x="1219200" y="5105400"/>
            <a:ext cx="9906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219200" y="5257800"/>
            <a:ext cx="9906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219200" y="5410200"/>
            <a:ext cx="9906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95400" y="1905000"/>
            <a:ext cx="990600" cy="0"/>
          </a:xfrm>
          <a:prstGeom prst="straightConnector1">
            <a:avLst/>
          </a:prstGeom>
          <a:ln w="25400">
            <a:solidFill>
              <a:srgbClr val="02030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295400" y="2057400"/>
            <a:ext cx="990600" cy="0"/>
          </a:xfrm>
          <a:prstGeom prst="straightConnector1">
            <a:avLst/>
          </a:prstGeom>
          <a:ln w="25400">
            <a:solidFill>
              <a:srgbClr val="02030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295400" y="2209800"/>
            <a:ext cx="990600" cy="0"/>
          </a:xfrm>
          <a:prstGeom prst="straightConnector1">
            <a:avLst/>
          </a:prstGeom>
          <a:ln w="25400">
            <a:solidFill>
              <a:srgbClr val="02030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43200" y="1600200"/>
            <a:ext cx="3048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2887639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819400" y="2209800"/>
            <a:ext cx="139890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1041" name="Lightning Bolt 1040"/>
          <p:cNvSpPr/>
          <p:nvPr/>
        </p:nvSpPr>
        <p:spPr>
          <a:xfrm>
            <a:off x="4898197" y="3663288"/>
            <a:ext cx="359603" cy="375312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43" name="Flowchart: Collate 1042"/>
          <p:cNvSpPr/>
          <p:nvPr/>
        </p:nvSpPr>
        <p:spPr>
          <a:xfrm>
            <a:off x="2702257" y="4876800"/>
            <a:ext cx="304800" cy="762000"/>
          </a:xfrm>
          <a:prstGeom prst="flowChartCol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854657" y="4419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/>
          <p:cNvSpPr/>
          <p:nvPr/>
        </p:nvSpPr>
        <p:spPr>
          <a:xfrm>
            <a:off x="4724400" y="3124200"/>
            <a:ext cx="3429000" cy="152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grpSp>
        <p:nvGrpSpPr>
          <p:cNvPr id="1052" name="Group 1051"/>
          <p:cNvGrpSpPr/>
          <p:nvPr/>
        </p:nvGrpSpPr>
        <p:grpSpPr>
          <a:xfrm>
            <a:off x="4926842" y="3077317"/>
            <a:ext cx="266700" cy="533401"/>
            <a:chOff x="381000" y="2971800"/>
            <a:chExt cx="304800" cy="685800"/>
          </a:xfrm>
        </p:grpSpPr>
        <p:sp>
          <p:nvSpPr>
            <p:cNvPr id="1045" name="Rectangle 1044"/>
            <p:cNvSpPr/>
            <p:nvPr/>
          </p:nvSpPr>
          <p:spPr>
            <a:xfrm>
              <a:off x="457200" y="2971800"/>
              <a:ext cx="152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47" name="Straight Connector 1046"/>
            <p:cNvCxnSpPr/>
            <p:nvPr/>
          </p:nvCxnSpPr>
          <p:spPr>
            <a:xfrm flipH="1">
              <a:off x="381000" y="3429001"/>
              <a:ext cx="76200" cy="228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15203" y="3429001"/>
              <a:ext cx="18197" cy="228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09600" y="3429001"/>
              <a:ext cx="76200" cy="228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5915025" y="3075043"/>
            <a:ext cx="133350" cy="296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813788" y="3056846"/>
            <a:ext cx="133350" cy="296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743825" y="3075043"/>
            <a:ext cx="133350" cy="296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53" name="TextBox 1052"/>
          <p:cNvSpPr txBox="1"/>
          <p:nvPr/>
        </p:nvSpPr>
        <p:spPr>
          <a:xfrm>
            <a:off x="3120055" y="5073134"/>
            <a:ext cx="16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Intake manifold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120055" y="1854537"/>
            <a:ext cx="183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Exhaust manifold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054" name="TextBox 1053"/>
          <p:cNvSpPr txBox="1"/>
          <p:nvPr/>
        </p:nvSpPr>
        <p:spPr>
          <a:xfrm>
            <a:off x="2368311" y="3762464"/>
            <a:ext cx="128928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41806"/>
                </a:solidFill>
                <a:latin typeface="Calibri" panose="020F0502020204030204" pitchFamily="34" charset="0"/>
              </a:rPr>
              <a:t>Measured Air Flow</a:t>
            </a:r>
            <a:endParaRPr lang="en-US" dirty="0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368311" y="2895600"/>
            <a:ext cx="128928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41806"/>
                </a:solidFill>
                <a:latin typeface="Calibri" panose="020F0502020204030204" pitchFamily="34" charset="0"/>
              </a:rPr>
              <a:t>Measured A/F</a:t>
            </a:r>
            <a:endParaRPr lang="en-US" dirty="0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9587" y="2145268"/>
            <a:ext cx="163602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41806"/>
                </a:solidFill>
                <a:latin typeface="Calibri" panose="020F0502020204030204" pitchFamily="34" charset="0"/>
              </a:rPr>
              <a:t>Fuel injectors</a:t>
            </a:r>
            <a:endParaRPr lang="en-US" dirty="0">
              <a:solidFill>
                <a:srgbClr val="341806"/>
              </a:solidFill>
              <a:latin typeface="Calibri" panose="020F050202020403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193542" y="2514600"/>
            <a:ext cx="1476232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084058" y="2514601"/>
            <a:ext cx="812042" cy="5638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6835538" y="2514600"/>
            <a:ext cx="251062" cy="503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239000" y="2514601"/>
            <a:ext cx="504825" cy="503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loud 40"/>
          <p:cNvSpPr/>
          <p:nvPr/>
        </p:nvSpPr>
        <p:spPr>
          <a:xfrm>
            <a:off x="228600" y="1676401"/>
            <a:ext cx="838200" cy="838200"/>
          </a:xfrm>
          <a:prstGeom prst="cloud">
            <a:avLst/>
          </a:prstGeom>
          <a:solidFill>
            <a:srgbClr val="020306"/>
          </a:solidFill>
          <a:ln>
            <a:solidFill>
              <a:srgbClr val="020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Wave 42"/>
          <p:cNvSpPr/>
          <p:nvPr/>
        </p:nvSpPr>
        <p:spPr>
          <a:xfrm>
            <a:off x="152400" y="4876800"/>
            <a:ext cx="914400" cy="838200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AIR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13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15200" cy="8382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Mean-value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Engine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1883071"/>
            <a:ext cx="1905000" cy="13715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Throttle Control +Air Dynamics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9106" y="1883071"/>
            <a:ext cx="1530824" cy="14250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Intake Manifold</a:t>
            </a:r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6" name="Picture 4" descr="http://www.nsxprime.com/photopost/data/500/SoS_throttle_body_OEM_bellows_and_intake_manifold_gask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9" y="1816199"/>
            <a:ext cx="957994" cy="7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uptg.thisisnotatrueending.com/archive/13990397/images/129835051893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" y="3906873"/>
            <a:ext cx="937293" cy="9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76400" y="3403844"/>
            <a:ext cx="1905000" cy="14250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Fuel Dynamics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9106" y="3422040"/>
            <a:ext cx="1530824" cy="14250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Cylinder and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Exhaust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9500" y="1677972"/>
            <a:ext cx="5126100" cy="327659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1160583" y="2175447"/>
            <a:ext cx="41891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89693" y="4341734"/>
            <a:ext cx="48980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05600" y="3887771"/>
            <a:ext cx="48980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05600" y="2568870"/>
            <a:ext cx="48980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85772" y="4954571"/>
            <a:ext cx="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dynotunenitrous.com/store/ProdImages/one_wire_bosch_oxygen_sensor_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3906"/>
          <a:stretch/>
        </p:blipFill>
        <p:spPr bwMode="auto">
          <a:xfrm>
            <a:off x="5375056" y="2175447"/>
            <a:ext cx="1254344" cy="6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jdmengineland.com/images/ENGINE_PARTS/01-05_toyota_rav4_maf_senso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4" t="12482" r="33056" b="40091"/>
          <a:stretch/>
        </p:blipFill>
        <p:spPr bwMode="auto">
          <a:xfrm>
            <a:off x="5741006" y="3471720"/>
            <a:ext cx="926318" cy="87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195406" y="2175447"/>
            <a:ext cx="1605584" cy="93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Measured Air Flow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95406" y="3538045"/>
            <a:ext cx="1605584" cy="93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Measured A/F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8762" y="5289920"/>
            <a:ext cx="3291838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Based on </a:t>
            </a:r>
            <a:r>
              <a:rPr lang="en-US" dirty="0" err="1" smtClean="0">
                <a:latin typeface="Calibri" panose="020F0502020204030204" pitchFamily="34" charset="0"/>
              </a:rPr>
              <a:t>Guzella</a:t>
            </a:r>
            <a:r>
              <a:rPr lang="en-US" dirty="0" smtClean="0">
                <a:latin typeface="Calibri" panose="020F0502020204030204" pitchFamily="34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</a:rPr>
              <a:t>Onder</a:t>
            </a:r>
            <a:r>
              <a:rPr lang="en-US" dirty="0" smtClean="0">
                <a:latin typeface="Calibri" panose="020F0502020204030204" pitchFamily="34" charset="0"/>
              </a:rPr>
              <a:t> +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Simulink Demo palette +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our enhancements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14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Dynamical phenomena and delays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505200" cy="4876800"/>
          </a:xfr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Fuel </a:t>
            </a:r>
            <a:r>
              <a:rPr lang="en-US" sz="2400" b="0" dirty="0" err="1"/>
              <a:t>puddling</a:t>
            </a:r>
            <a:r>
              <a:rPr lang="en-US" sz="2400" b="0" dirty="0"/>
              <a:t> or Wall wetting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</p:txBody>
      </p:sp>
      <p:pic>
        <p:nvPicPr>
          <p:cNvPr id="1026" name="Picture 2" descr="http://engine-codes.com/articles/images/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r="16512" b="30358"/>
          <a:stretch/>
        </p:blipFill>
        <p:spPr bwMode="auto">
          <a:xfrm>
            <a:off x="4419600" y="3066095"/>
            <a:ext cx="4384158" cy="19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447800"/>
            <a:ext cx="35052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sz="24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en-US" dirty="0"/>
              <a:t>Exhaust Gas Variable Transport Delay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4113" y="2741425"/>
            <a:ext cx="4229287" cy="2347642"/>
            <a:chOff x="-39025" y="2211202"/>
            <a:chExt cx="4229287" cy="2347642"/>
          </a:xfrm>
        </p:grpSpPr>
        <p:pic>
          <p:nvPicPr>
            <p:cNvPr id="4" name="Picture 2" descr="http://www.ret-monitor.com/articles/wp-content/uploads/2010/02/ecu-ems-fuel-puddl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8791" r="9635" b="11660"/>
            <a:stretch/>
          </p:blipFill>
          <p:spPr bwMode="auto">
            <a:xfrm>
              <a:off x="381000" y="2514600"/>
              <a:ext cx="3809262" cy="2044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444795" y="2438400"/>
              <a:ext cx="1460205" cy="838200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854122">
              <a:off x="-39025" y="2211202"/>
              <a:ext cx="187564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Fuel commanded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57" y="3873599"/>
              <a:ext cx="16569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Fuel puddle</a:t>
              </a:r>
            </a:p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“wets” the wall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761349" y="3794979"/>
              <a:ext cx="445681" cy="93317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4905997" y="3107775"/>
            <a:ext cx="609600" cy="574157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29280" y="2734326"/>
            <a:ext cx="14651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Exhaust entry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8017" y="5297269"/>
            <a:ext cx="204434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O</a:t>
            </a:r>
            <a:r>
              <a:rPr lang="en-US" baseline="-25000" dirty="0" smtClean="0">
                <a:latin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</a:rPr>
              <a:t> sensor measures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A/F ratio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934200" y="4529604"/>
            <a:ext cx="762000" cy="75477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638800" y="3681932"/>
            <a:ext cx="1176670" cy="847672"/>
          </a:xfrm>
          <a:custGeom>
            <a:avLst/>
            <a:gdLst>
              <a:gd name="connsiteX0" fmla="*/ 0 w 1031358"/>
              <a:gd name="connsiteY0" fmla="*/ 0 h 606190"/>
              <a:gd name="connsiteX1" fmla="*/ 127590 w 1031358"/>
              <a:gd name="connsiteY1" fmla="*/ 85060 h 606190"/>
              <a:gd name="connsiteX2" fmla="*/ 106325 w 1031358"/>
              <a:gd name="connsiteY2" fmla="*/ 148856 h 606190"/>
              <a:gd name="connsiteX3" fmla="*/ 116958 w 1031358"/>
              <a:gd name="connsiteY3" fmla="*/ 180753 h 606190"/>
              <a:gd name="connsiteX4" fmla="*/ 148855 w 1031358"/>
              <a:gd name="connsiteY4" fmla="*/ 191386 h 606190"/>
              <a:gd name="connsiteX5" fmla="*/ 233916 w 1031358"/>
              <a:gd name="connsiteY5" fmla="*/ 202019 h 606190"/>
              <a:gd name="connsiteX6" fmla="*/ 244548 w 1031358"/>
              <a:gd name="connsiteY6" fmla="*/ 318977 h 606190"/>
              <a:gd name="connsiteX7" fmla="*/ 276446 w 1031358"/>
              <a:gd name="connsiteY7" fmla="*/ 329609 h 606190"/>
              <a:gd name="connsiteX8" fmla="*/ 361507 w 1031358"/>
              <a:gd name="connsiteY8" fmla="*/ 340242 h 606190"/>
              <a:gd name="connsiteX9" fmla="*/ 350874 w 1031358"/>
              <a:gd name="connsiteY9" fmla="*/ 372139 h 606190"/>
              <a:gd name="connsiteX10" fmla="*/ 361507 w 1031358"/>
              <a:gd name="connsiteY10" fmla="*/ 404037 h 606190"/>
              <a:gd name="connsiteX11" fmla="*/ 520995 w 1031358"/>
              <a:gd name="connsiteY11" fmla="*/ 435935 h 606190"/>
              <a:gd name="connsiteX12" fmla="*/ 542260 w 1031358"/>
              <a:gd name="connsiteY12" fmla="*/ 510363 h 606190"/>
              <a:gd name="connsiteX13" fmla="*/ 606055 w 1031358"/>
              <a:gd name="connsiteY13" fmla="*/ 542260 h 606190"/>
              <a:gd name="connsiteX14" fmla="*/ 701748 w 1031358"/>
              <a:gd name="connsiteY14" fmla="*/ 499730 h 606190"/>
              <a:gd name="connsiteX15" fmla="*/ 733646 w 1031358"/>
              <a:gd name="connsiteY15" fmla="*/ 510363 h 606190"/>
              <a:gd name="connsiteX16" fmla="*/ 754911 w 1031358"/>
              <a:gd name="connsiteY16" fmla="*/ 542260 h 606190"/>
              <a:gd name="connsiteX17" fmla="*/ 776176 w 1031358"/>
              <a:gd name="connsiteY17" fmla="*/ 563526 h 606190"/>
              <a:gd name="connsiteX18" fmla="*/ 786809 w 1031358"/>
              <a:gd name="connsiteY18" fmla="*/ 595423 h 606190"/>
              <a:gd name="connsiteX19" fmla="*/ 882502 w 1031358"/>
              <a:gd name="connsiteY19" fmla="*/ 584791 h 606190"/>
              <a:gd name="connsiteX20" fmla="*/ 914400 w 1031358"/>
              <a:gd name="connsiteY20" fmla="*/ 574158 h 606190"/>
              <a:gd name="connsiteX21" fmla="*/ 946297 w 1031358"/>
              <a:gd name="connsiteY21" fmla="*/ 563526 h 606190"/>
              <a:gd name="connsiteX22" fmla="*/ 999460 w 1031358"/>
              <a:gd name="connsiteY22" fmla="*/ 574158 h 606190"/>
              <a:gd name="connsiteX23" fmla="*/ 1031358 w 1031358"/>
              <a:gd name="connsiteY23" fmla="*/ 584791 h 6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1358" h="606190">
                <a:moveTo>
                  <a:pt x="0" y="0"/>
                </a:moveTo>
                <a:cubicBezTo>
                  <a:pt x="26197" y="183386"/>
                  <a:pt x="-29992" y="-37504"/>
                  <a:pt x="127590" y="85060"/>
                </a:cubicBezTo>
                <a:cubicBezTo>
                  <a:pt x="145284" y="98822"/>
                  <a:pt x="106325" y="148856"/>
                  <a:pt x="106325" y="148856"/>
                </a:cubicBezTo>
                <a:cubicBezTo>
                  <a:pt x="109869" y="159488"/>
                  <a:pt x="109033" y="172828"/>
                  <a:pt x="116958" y="180753"/>
                </a:cubicBezTo>
                <a:cubicBezTo>
                  <a:pt x="124883" y="188678"/>
                  <a:pt x="137828" y="189381"/>
                  <a:pt x="148855" y="191386"/>
                </a:cubicBezTo>
                <a:cubicBezTo>
                  <a:pt x="176968" y="196498"/>
                  <a:pt x="205562" y="198475"/>
                  <a:pt x="233916" y="202019"/>
                </a:cubicBezTo>
                <a:cubicBezTo>
                  <a:pt x="237460" y="241005"/>
                  <a:pt x="232169" y="281839"/>
                  <a:pt x="244548" y="318977"/>
                </a:cubicBezTo>
                <a:cubicBezTo>
                  <a:pt x="248092" y="329610"/>
                  <a:pt x="265419" y="327604"/>
                  <a:pt x="276446" y="329609"/>
                </a:cubicBezTo>
                <a:cubicBezTo>
                  <a:pt x="304559" y="334720"/>
                  <a:pt x="333153" y="336698"/>
                  <a:pt x="361507" y="340242"/>
                </a:cubicBezTo>
                <a:cubicBezTo>
                  <a:pt x="357963" y="350874"/>
                  <a:pt x="350874" y="360931"/>
                  <a:pt x="350874" y="372139"/>
                </a:cubicBezTo>
                <a:cubicBezTo>
                  <a:pt x="350874" y="383347"/>
                  <a:pt x="352387" y="397523"/>
                  <a:pt x="361507" y="404037"/>
                </a:cubicBezTo>
                <a:cubicBezTo>
                  <a:pt x="396227" y="428837"/>
                  <a:pt x="488247" y="432296"/>
                  <a:pt x="520995" y="435935"/>
                </a:cubicBezTo>
                <a:cubicBezTo>
                  <a:pt x="521689" y="438710"/>
                  <a:pt x="536715" y="503432"/>
                  <a:pt x="542260" y="510363"/>
                </a:cubicBezTo>
                <a:cubicBezTo>
                  <a:pt x="557250" y="529101"/>
                  <a:pt x="585042" y="535256"/>
                  <a:pt x="606055" y="542260"/>
                </a:cubicBezTo>
                <a:cubicBezTo>
                  <a:pt x="681974" y="516954"/>
                  <a:pt x="651200" y="533429"/>
                  <a:pt x="701748" y="499730"/>
                </a:cubicBezTo>
                <a:cubicBezTo>
                  <a:pt x="712381" y="503274"/>
                  <a:pt x="724894" y="503362"/>
                  <a:pt x="733646" y="510363"/>
                </a:cubicBezTo>
                <a:cubicBezTo>
                  <a:pt x="743624" y="518346"/>
                  <a:pt x="746928" y="532282"/>
                  <a:pt x="754911" y="542260"/>
                </a:cubicBezTo>
                <a:cubicBezTo>
                  <a:pt x="761173" y="550088"/>
                  <a:pt x="769088" y="556437"/>
                  <a:pt x="776176" y="563526"/>
                </a:cubicBezTo>
                <a:cubicBezTo>
                  <a:pt x="779720" y="574158"/>
                  <a:pt x="778884" y="587498"/>
                  <a:pt x="786809" y="595423"/>
                </a:cubicBezTo>
                <a:cubicBezTo>
                  <a:pt x="813391" y="622005"/>
                  <a:pt x="861235" y="591880"/>
                  <a:pt x="882502" y="584791"/>
                </a:cubicBezTo>
                <a:lnTo>
                  <a:pt x="914400" y="574158"/>
                </a:lnTo>
                <a:lnTo>
                  <a:pt x="946297" y="563526"/>
                </a:lnTo>
                <a:cubicBezTo>
                  <a:pt x="964018" y="567070"/>
                  <a:pt x="981928" y="569775"/>
                  <a:pt x="999460" y="574158"/>
                </a:cubicBezTo>
                <a:cubicBezTo>
                  <a:pt x="1010333" y="576876"/>
                  <a:pt x="1031358" y="584791"/>
                  <a:pt x="1031358" y="584791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125987" y="4146388"/>
            <a:ext cx="779220" cy="116119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86677" y="5269468"/>
            <a:ext cx="16553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Transport Delay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37221" y="4403822"/>
            <a:ext cx="401379" cy="974046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47800" y="5377868"/>
            <a:ext cx="259080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" rIns="4572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Actual fuel aspirated into combustion chamber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Engine Model (i.e. the Plant Model)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38217" y="1289046"/>
                <a:ext cx="2181463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=10(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7" y="1289046"/>
                <a:ext cx="2181463" cy="6182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04800" y="2006600"/>
                <a:ext cx="6828216" cy="997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34180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341806"/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341806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06600"/>
                <a:ext cx="6828216" cy="9971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2400" y="3001765"/>
                <a:ext cx="5846472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0.002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−0.12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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∆(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001765"/>
                <a:ext cx="5846472" cy="8082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0072" y="3872039"/>
                <a:ext cx="3943131" cy="623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1 − 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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𝑛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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72" y="3872039"/>
                <a:ext cx="3943131" cy="6237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77522" y="4506287"/>
                <a:ext cx="3279616" cy="67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  <a:sym typeface="Symbol"/>
                        </a:rPr>
                        <m:t>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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22" y="4506287"/>
                <a:ext cx="3279616" cy="6753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7200" y="3067268"/>
            <a:ext cx="381000" cy="36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66800" y="4577490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917466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76600" y="4114800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70981" y="4812806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8"/>
          <a:stretch/>
        </p:blipFill>
        <p:spPr bwMode="auto">
          <a:xfrm>
            <a:off x="5998872" y="2907179"/>
            <a:ext cx="2500313" cy="3340622"/>
          </a:xfrm>
          <a:prstGeom prst="rect">
            <a:avLst/>
          </a:prstGeom>
          <a:solidFill>
            <a:schemeClr val="bg2"/>
          </a:solidFill>
          <a:ln w="73025" cmpd="dbl">
            <a:solidFill>
              <a:srgbClr val="7030A0"/>
            </a:solidFill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>
            <a:off x="2331637" y="3917466"/>
            <a:ext cx="4602563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31738" y="5065206"/>
            <a:ext cx="3631062" cy="1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108672" y="4577490"/>
            <a:ext cx="3024344" cy="1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24400" y="3139429"/>
            <a:ext cx="1066800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772150" y="3405882"/>
            <a:ext cx="2457450" cy="5492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25420" y="1722626"/>
            <a:ext cx="305820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Cambria" pitchFamily="18" charset="0"/>
              </a:rPr>
              <a:t>Delay Differential Equation</a:t>
            </a:r>
            <a:endParaRPr lang="en-US" b="1" dirty="0">
              <a:latin typeface="Cambria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86200" y="2097450"/>
            <a:ext cx="1482678" cy="1150684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Control Problem for this Benchmark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79706" y="2512470"/>
            <a:ext cx="1608961" cy="737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Fuel</a:t>
            </a:r>
          </a:p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 Command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208" y="5105400"/>
            <a:ext cx="1605584" cy="93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Measured Air Flow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6820" y="5114520"/>
            <a:ext cx="1605584" cy="93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Measured A/F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7848" y="1433390"/>
            <a:ext cx="2743200" cy="1447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Cylinder Air Flow Estimator/Observer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27848" y="3103990"/>
            <a:ext cx="4470780" cy="14300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Mode Logic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1990" y="1478456"/>
            <a:ext cx="1554405" cy="1447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P+I Controller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pic>
        <p:nvPicPr>
          <p:cNvPr id="12" name="Picture 4" descr="http://www.nsxprime.com/photopost/data/500/SoS_throttle_body_OEM_bellows_and_intake_manifold_gask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9" y="1738427"/>
            <a:ext cx="957994" cy="7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suptg.thisisnotatrueending.com/archive/13990397/images/129835051893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0" y="2491099"/>
            <a:ext cx="937293" cy="9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1351193" y="2097675"/>
            <a:ext cx="41891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280303" y="2975686"/>
            <a:ext cx="48980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8000" y="4724400"/>
            <a:ext cx="0" cy="38303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91035" y="4724400"/>
            <a:ext cx="0" cy="39012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6549551" y="2881190"/>
            <a:ext cx="730155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70109" y="1270313"/>
            <a:ext cx="4814936" cy="34540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17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866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Controller: Discrete Updates at 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sym typeface="Symbol"/>
              </a:rPr>
              <a:t> </a:t>
            </a:r>
            <a:r>
              <a:rPr lang="en-US" dirty="0" err="1" smtClean="0">
                <a:solidFill>
                  <a:srgbClr val="C00000"/>
                </a:solidFill>
                <a:latin typeface="Calibri" panose="020F0502020204030204" pitchFamily="34" charset="0"/>
                <a:sym typeface="Symbol"/>
              </a:rPr>
              <a:t>ms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sym typeface="Symbol"/>
              </a:rPr>
              <a:t> intervals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10000" y="1600200"/>
            <a:ext cx="15240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startup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33600" y="5257800"/>
            <a:ext cx="1772636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s</a:t>
            </a:r>
            <a:r>
              <a:rPr lang="en-US" b="1" dirty="0" smtClean="0">
                <a:latin typeface="Calibri" panose="020F0502020204030204" pitchFamily="34" charset="0"/>
              </a:rPr>
              <a:t>ensor failure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0" y="3425456"/>
            <a:ext cx="15240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normal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86400" y="5257800"/>
            <a:ext cx="16002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power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4572000" y="2514600"/>
            <a:ext cx="0" cy="910856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3019918" y="4267200"/>
            <a:ext cx="790082" cy="990600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4000" y="4267200"/>
            <a:ext cx="912628" cy="997688"/>
          </a:xfrm>
          <a:prstGeom prst="straightConnector1">
            <a:avLst/>
          </a:prstGeom>
          <a:ln w="41275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3"/>
          </p:cNvCxnSpPr>
          <p:nvPr/>
        </p:nvCxnSpPr>
        <p:spPr>
          <a:xfrm>
            <a:off x="5334000" y="3882656"/>
            <a:ext cx="1143000" cy="1375144"/>
          </a:xfrm>
          <a:prstGeom prst="curvedConnector2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>
            <a:off x="1714500" y="5819775"/>
            <a:ext cx="838200" cy="704850"/>
          </a:xfrm>
          <a:prstGeom prst="arc">
            <a:avLst>
              <a:gd name="adj1" fmla="val 375391"/>
              <a:gd name="adj2" fmla="val 16183907"/>
            </a:avLst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19200" y="2189662"/>
            <a:ext cx="6858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8600" y="2646862"/>
            <a:ext cx="2667000" cy="1723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sz="24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No Feedback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Only </a:t>
            </a:r>
            <a:r>
              <a:rPr lang="en-US" sz="2000" dirty="0" err="1"/>
              <a:t>feedforward</a:t>
            </a:r>
            <a:r>
              <a:rPr lang="en-US" sz="2000" dirty="0"/>
              <a:t> estimator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10400" y="2189662"/>
            <a:ext cx="685800" cy="457200"/>
          </a:xfrm>
          <a:prstGeom prst="rect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2646861"/>
            <a:ext cx="2286000" cy="132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74320" indent="-27432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 sz="20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en-US" dirty="0"/>
              <a:t>Feedback Control</a:t>
            </a:r>
          </a:p>
          <a:p>
            <a:r>
              <a:rPr lang="en-US" dirty="0"/>
              <a:t>+ </a:t>
            </a:r>
            <a:r>
              <a:rPr lang="en-US" dirty="0" err="1"/>
              <a:t>Feedforward</a:t>
            </a:r>
            <a:r>
              <a:rPr lang="en-US" dirty="0"/>
              <a:t>        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60633" y="4350746"/>
                <a:ext cx="149953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𝟕𝟎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𝒐</m:t>
                          </m:r>
                        </m:sup>
                      </m:sSup>
                    </m:oMath>
                  </m:oMathPara>
                </a14:m>
                <a:endParaRPr lang="en-US" sz="2400" b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633" y="4350746"/>
                <a:ext cx="1499533" cy="453137"/>
              </a:xfrm>
              <a:prstGeom prst="rect">
                <a:avLst/>
              </a:prstGeom>
              <a:blipFill rotWithShape="1"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86474" y="4696558"/>
                <a:ext cx="149953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𝟓</m:t>
                          </m:r>
                          <m:r>
                            <a:rPr lang="en-US" sz="2400" b="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𝒐</m:t>
                          </m:r>
                        </m:sup>
                      </m:sSup>
                    </m:oMath>
                  </m:oMathPara>
                </a14:m>
                <a:endParaRPr lang="en-US" sz="2400" b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74" y="4696558"/>
                <a:ext cx="1499533" cy="453137"/>
              </a:xfrm>
              <a:prstGeom prst="rect">
                <a:avLst/>
              </a:prstGeom>
              <a:blipFill rotWithShape="1"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105400" y="5763049"/>
                <a:ext cx="2438400" cy="40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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𝐫𝐞𝐟</m:t>
                          </m:r>
                        </m:sub>
                        <m:sup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𝐩𝐨𝐰𝐞𝐫</m:t>
                          </m:r>
                        </m:sup>
                      </m:sSub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𝟏𝟐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𝟓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763049"/>
                <a:ext cx="2438400" cy="409151"/>
              </a:xfrm>
              <a:prstGeom prst="rect">
                <a:avLst/>
              </a:prstGeom>
              <a:blipFill rotWithShape="1"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86200" y="3895495"/>
                <a:ext cx="1407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95495"/>
                <a:ext cx="140704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886200" y="2142894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142894"/>
                <a:ext cx="1447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200400" y="2600694"/>
                <a:ext cx="130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/>
                  </a:rPr>
                  <a:t>Startup Time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𝝉</m:t>
                    </m:r>
                    <m:r>
                      <a:rPr lang="en-US" sz="2000" b="1" i="1" baseline="-250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𝑰</m:t>
                    </m:r>
                  </m:oMath>
                </a14:m>
                <a:r>
                  <a:rPr lang="en-US" sz="2000" b="1" baseline="30000" dirty="0" smtClean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 </a:t>
                </a:r>
                <a:endPara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600694"/>
                <a:ext cx="1301774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2336" t="-2830" r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7518" y="5764697"/>
                <a:ext cx="1407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518" y="5764697"/>
                <a:ext cx="1407042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Example Requirements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3400" y="1600200"/>
                <a:ext cx="151573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−14.7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14.7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0"/>
                <a:ext cx="1515735" cy="6173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234693" y="1752600"/>
            <a:ext cx="217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Normalized A/F Ratio</a:t>
            </a:r>
            <a:endParaRPr lang="en-US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622"/>
                  </p:ext>
                </p:extLst>
              </p:nvPr>
            </p:nvGraphicFramePr>
            <p:xfrm>
              <a:off x="228600" y="2257046"/>
              <a:ext cx="8534400" cy="3310827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5334000"/>
                    <a:gridCol w="3200400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Normal Mode Requirements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  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A/F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ratio always within 5% after initial startup time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box>
                                      <m:box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boxPr>
                                      <m:e>
                                        <m:box>
                                          <m:box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boxPr>
                                          <m:e>
                                            <m:box>
                                              <m:box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box>
                                                  <m:boxPr>
                                                    <m:ctrlPr>
                                                      <a:rPr lang="en-US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boxPr>
                                                  <m:e>
                                                    <m:r>
                                                      <a:rPr lang="en-US" smtClean="0">
                                                        <a:latin typeface="Cambria Math"/>
                                                      </a:rPr>
                                                      <m:t>□</m:t>
                                                    </m:r>
                                                  </m:e>
                                                </m:box>
                                              </m:e>
                                            </m:box>
                                          </m:e>
                                        </m:box>
                                      </m:e>
                                    </m:box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/>
                                      </a:rPr>
                                      <m:t>rise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∨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/>
                                      </a:rPr>
                                      <m:t>fall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box>
                                          <m:box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box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□</m:t>
                                            </m:r>
                                          </m:e>
                                        </m:box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𝜁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&lt;0.02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i="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After every rising or falling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edge of pulse input, signal settles within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aseline="0" smtClean="0">
                                  <a:latin typeface="Cambria Math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seconds, and remains settled till the next edge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kern="1200" dirty="0" smtClean="0">
                                        <a:latin typeface="Calibri" panose="020F0502020204030204" pitchFamily="34" charset="0"/>
                                      </a:rPr>
                                      <m:t>◇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𝜆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mtClean="0"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−14.7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𝑢</m:t>
                                        </m:r>
                                        <m:d>
                                          <m:d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</m:nary>
                                  </m:e>
                                </m:rad>
                                <m:r>
                                  <a:rPr lang="en-US" smtClean="0">
                                    <a:latin typeface="Cambria Math"/>
                                  </a:rPr>
                                  <m:t>&lt;0.05 </m:t>
                                </m:r>
                              </m:oMath>
                            </m:oMathPara>
                          </a14:m>
                          <a:endParaRPr lang="en-US" b="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RMS error is less than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0.05</a:t>
                          </a:r>
                          <a:endParaRPr 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  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Maximum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overshoot is 0.05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622"/>
                  </p:ext>
                </p:extLst>
              </p:nvPr>
            </p:nvGraphicFramePr>
            <p:xfrm>
              <a:off x="228600" y="2257046"/>
              <a:ext cx="8534400" cy="333787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5334000"/>
                    <a:gridCol w="3200400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Normal Mode Requirements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4" t="-64211" r="-60000" b="-4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A/F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ratio always within 5% after initial startup time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4" t="-89143" r="-60000" b="-127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66857" t="-89143" b="-127429"/>
                          </a:stretch>
                        </a:blipFill>
                      </a:tcPr>
                    </a:tc>
                  </a:tr>
                  <a:tr h="9018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4" t="-223649" r="-60000" b="-5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RMS error is less than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0.05</a:t>
                          </a:r>
                          <a:endParaRPr 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  <a:tr h="419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4" t="-694203" r="-60000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Maximum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overshoot is 0.05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19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4" y="152400"/>
            <a:ext cx="8226425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You might ask…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AutoShape 6" descr="data:image/jpeg;base64,/9j/4AAQSkZJRgABAQAAAQABAAD/2wCEAAkGBxMTEhUUExQWFhUXGB8ZGRgYGBweIBoYHBwXHhcaGB0eHCggHyAlHBcaIjEhJSkrLi4uFx8zODMsNygtLisBCgoKDg0OGhAQGywkHyYsLCwsLCwsLCwsLCwsLCwsLCwsLCwsLCwsLCwsLCwsLCwsLCwsLCwsLCssLCwsLCwsOP/AABEIAKsBJgMBIgACEQEDEQH/xAAbAAACAgMBAAAAAAAAAAAAAAAEBQMGAQIHAP/EAEMQAAIBAgQDBQUGBAQGAQUAAAECEQADBBIhMQVBURMiYXGBBjKRobEUI0LB0fAHUmLhM3KCkhUWQ2Oy8cIXJFODov/EABoBAAMBAQEBAAAAAAAAAAAAAAABAgMEBQb/xAAsEQACAgEDAwIEBwEAAAAAAAAAAQIRAxIhMQRBURPwMkJhcQUUFSJSgZHx/9oADAMBAAIRAxEAPwDoHBuEi8rFmIg8vHzqFDYzWVIufeZgWlYQoWHe82UqIo32d4jatqwdiCSDsTy8AfnUOJwWFcXx2zDtipBCn7vKc3c7vNsxP+Y1nl9T5DbB6W/qe/8Al3/VEK2MLd7ObrIWAbIfESoJGgYrrG8VpYwGBYApdBE+8REDKzBhI1BCnXbQ9KKxViwxYreIUkN2eQwXVQq97LIEAaeFCWcDhyii7iGZgioYtkAAJcWNF/7rGfKslPPdUb6enavU/f8AQWpwYXMbsiSNVaRoCSQNQIIMxEEVvxK3YstbDMVDgkMBPu5T4nnv4VCUtN3ji3zwUnsY7hCggKV37s5vHppU+LWy3Z5cQU7NSi/dk90hRBkb92Z8aerPXBGnp7W/m/dEIu4Zc2e8ygMQOYIAUlhGygOJbYURefCqxQ3yCoJO490S2o0JHQUB9mwolbeKKSCh7k9xlRYErv3Br40G4ti6VNzLY+8y93N/iCNik8zodPPlEp9RHmJccfTS4l7/AM9/QxxHguCco32l7cgyMpJYg95mzCREgaxE0NifZ/CWhc/+6uMUBJUKDMEAhdIMEiY2mi7diwGyjFHIUZXPZn8RWVUFe6IB1nnTa1wWzdBW3icyd4ooyyrOZJJ3O50PWueXTznblBG8c2LG0lkde/oKMV7JYa2FL4q4ocaDKNQIkxEgCRJ2E61PhOE4K2lyy2ILL3icwjLJAOUgQcramJgsZ3qx8Q4SzlW7VldQyyqA918siDpPcEH60h4ouFskC9fuqisSgNhyAWYM3eVDO0eE1pDDLHK8cUvf3MnlhkjWSbfv7Faf+G/D8U2RcVdzEE6KAdDqO8u45jfWqx7dfwvTALYuWLty6WugMHCwFAmRlHUR610RPavhlq4r/aHkM7ADD3z78Eju2uVD+0nt3wm8qq959DIJw1/unqZQfnXZj1/OceTRf7ODmv8AEofeWwv8saebVSbOIvJs9xfJm/WuyqvDcUdMbh7h/B3uzYbSMr77dRUy+wlthNtg48Arf+DN9K1MTlmB9qbqaXEF2NAxJV9DIGYe8AeRBox/bVlBNmzkYrlLF5kEgnQKo1I3M1dsb7AdVX5r/wCQFKrv8PydhPkyn86dyDYS4f8Aifi9A1u048Vq5eynH/tVi9ee2lvJIAUbnJM7DqBVbv8A8PXB1t3P9p/KmXBME2Gs3LGVpfMQSObLlWfhSArmC49gUlb+Ga42ZiXB6k6b0yXjHBn96zcT4/3qr3/Z+6TqIM6zWn/L13w9aGMuNnBcIvyLLt2kSFPM/Dxq64a4uFwMNEIZjq+gUnwA5eBNUL2R9lmRhdcbbeOmyim3t7i2Y2sMs94Bn/ycp/zH6Gs8ktMbZpig5y0l49lMcLdo3m71y9rpuFE5RHrP+o0XicdcuHmAa5n9iKAEQBHID9K9hsY4MC6w8mYfRq8+P4nDwdsvw2fk6UrOANT8aZ+z+KVWYOYJ2k1zW3jL0aYm5/vY/Vq2uXcSVzfaSR5j81NV+qYSH+HZV3LzxjFLfuhUGbvhY22M/lRH/ArJ7pcyN/yO0VzA3sQ//XmY3jcTroo60HcwuILR2snpv9apfiGHyH6fmHP8UcOgt2ktsrEXBsQY0beKoXCuHGzezFphZMSNyYB8/wAqccSsFOyLzJfnyAVutK7mPRQSTLO2ijeBoo+p9a6MOVZFqRz5sTxS0s14lZe6jBd4k+XP40us2YjpE+gp/ixksryNw6/5QNvjSsWWYMq7kQPXf6VoZgWG4okkXLSspOw0jyO8+NbfZsK+i3HtN/3FkfEQflWl/gF1FBMGTELqSfh61risE5eMpHnp1piIcThTbaC6OORUkg/Ss1YcD7E4h0VzlhhKgsQQP9teqW0Omdh7QR+nWog+vQ/WvE7aTp4j01H61uj9VHzPz0rQR5VnlWwYc59P717tt9Bp4VEWJPL0/wDVAE8LyYT0YEfPWo+0uKozGwZ2OYnbeOnnFYVPWtMZiBZXO7BVG5PejpIjT4UACpdzHvW1naYY/Mn+1EYnDllnbTQ7Anw6mt8JxDMuYW0IO2jgxy2b8qnXEgsM1iRtOdyfCAd/KaasbpvZFfS5HnWxbrUXHsVbt3iCrWw2qhhEiBPzqBMUp2IPrQQxthuI3EjLccf6jH1phiPbDJbP2gI6f1Df4VVMdxFLSlmOnIdT4VRcbjruMuEL7qiTrsB9TQMfY324GduwsoJ6Cs4fjmLuLm+zMw65SNPCdT6CqvgsSuFYu9pm/lbTunqQd6nT2mYEFrrnXWcwleegkUbgWB+NE/4uDY9fu5+eWh1xuAmWw3Zt1Vcp+IIrrGL4JgCR91h1JGZe6qkoNSZUg+7rM/Q0Di/ZCwdUt3QOeW6535hSSPlSsKKLhfaCyn+HicTb/wD33I+BYimdr2muHbHMfC4tp/8Aytz86Pv+w9kmO0ugn+e1bYSeUqq+HOo7v8MtwDZaI3sum+2qsQdvT1osKID7QY9RmQ4O6PG0yH/dbcD5UL/zxdB+94fZYzqUvuPqD9aT8S4PewmJFhSFZkLqAxZGAJ01AI2O+0UXwnikPnNpXZdLll+Y8DyPOaYDdv4lWQIu4C+PK5bf/wAlmvW/4h8NJE4bGKZ3FrDn5yKmuYvh91c9zBXVWJz2WDx17uj/ACr2Ew3BLxGXEXemUqR9RQBHjf4o4ZFP2TB3rt3YPiMoA8QAx08BFc9vcSxdy49+64Ny40mcum0ADkBAAFdq4ZwzhNr3UMn8TAk+h5elSXPZrhLmQQs8pMfBhUySapqy4Sp2jix4piNASG8CP0atDxW6D/hj0n9DXZ39heHP7txJ/wBNQ3P4aYY7XVj99DXO+nxfwOhdRP8AmciHtC43T5/qK2PtCYjKw8iP1rqt3+F1k7Oh9T+tQ/8A0sX+j/cah9Jhfylrqcn8jlq+0J5K3x/Q1Lh+L37j5bNtnfkEDMfSJNdHPslgbDH7SMwUTltozE/5mCwPjTvgvtJhbNsjD4YWlBMaBJXkW/F8aldJi5aCfW5FspHNuIcAvBFbiEg/gsr72o0zRtI5b+FI8ZwgJfsqECEiSo3GvdzeNXL2g9oc9xmGrsZzclHRB+dVjgr9riWuHUL8h18djXTDSlpiqRyTlKTuQN7RYg9rHId39a24NlzEs0RtpuY2+dD8WOZc/VyfQ7VtgFESYqkxND/A8OXE4m2jMwWTquh050vbhofFGyhYqHykk7KPeJjnTn2FtH7STyCMam9ncOoe9f5M5A5cyWbb0pPjcK3HuIxYUAJAA0AJI0A0r1I+I38x0AjrM/lXqweTcq4lya2QRMj0ip1wxiZgdTt6kA0DZs3JkuGneQZPqW0ra/hwx72gHXUAeHMehrtr6mdhLKoO+byED4tH0rUsR7oUcup8dxHyqGcuxMeJn4E1jtusT+VIZJexlyQTKgbBFC/7oMn96VFcvhjDH4/3rwM76CfWKU3PaDDKzQLrQT3uyc6D0pgNlc/hJXxBI+hqSziLi+7dfxLHPP8AumPSKxw/E27lrOoZlOpIUhk8wY+B+NDLiu8B2TOoOpJykg7xLADTrQqEJvbDgn2q1oSbiHMpJJmdwOnX0pDh7yQFvKVcCCYgSOkdfjXRbCXBJUKRGkdmR6zM/GlPHeFF7TvlPaBS2YBQNNYKjw9aQHKMfiGu3MpOn0FWX2ewOfKFUALMwACQMu7f6gfSqbxBSrB12k/PcHpXS/ZLFK9u1YjvlTD6d3TlpJ0HXc1N0Bq/DWu20QKzZpkMZBgEkAHnyrnmP4UiuUPajKSIhdPCCQa7SeDErmUEBm7O2QdnEodAYEsp1M6Guae2n3ONdFJ7qw+frAkaU9alwCOh8GxbYjAWBlYhrDqzBSZZUe2qNEwDJYk+XM1P2txT2jBgUGog95bdu6jfEZmHjlrnfBPaW9YUC1dVVOuUgldd900+NXnhvtktqwue/g3AURbW4wbacuoMnlSAsLm72d37xgEtK6FW1zXFDGZBkAgx4NR2JxVxLbw3u3MhdkzwoAlmVIJ13I2mdIquYP8AiNgbgIuK6ZhB7uYRynLrTFOK4K9cDJiVQXJYt2zIVcadxHGXVWIMddtjQBQf4x4i7bxeEuooLGwYyy2uYkgRuO8PSKpN7iWJVxeu27iz+MpAjodPrXUuJ3jiL6937u2CtoajuLlAJkayIMbbUC3Ds9k9zvu5AbcatGo6AaR4VSjtYWVcXe1t5rTlW3IB2PWOY8KAs3EvMUxGVLw2uLpPTP1HjUWLtPhb5CCAD7sRHgB0NSY1kZg2kH5dfSiwGfDOI3MO3Z3CSp8ZA8QeYqzYnEOqB4hTs0giP6grSPhVVvJmw6jR3U6QQTH/AKrfhmCuFST3Ao1zbseQUc/PYUUBY8PjJGumsb6eYPSjcHxN0OhIE6Hl+lI7ZO1NuG3nthgWABE5YnN/pKnSOelJoexZcFxbOcrATE6bVjiONRFLZVMdQKr2HxyglnYKdAFVPeO0abaHc0H7RcRUHszzIgKSxPQVk4uy4tAON42UJuI+ZixgMdBM6qo00pDhbjAMzHvXDmM86IxtnVWcgQJyDl0k86XYrFL5+A/elEt9huLW7JOJ42FIBljp6dan4OezsXXHvHuj6fnSY3c7SBA2ptaxEC0rDukyYGrdKpR0ojlnuN2stq2vj+VQ4UwBTP2vdWTDlCCGBOnUQCD460FasyB5Uo8DfJZfY4n79hoRbgeZNNuLYk2wqIJWOXPWAPhJPlSr2Ttfc3TqM1xR0kA/SmV1szFh5D8/yom9ioLuIblpQSVLjwIiK9RLWxJJbnyBr1cTZLQ0ve0TSAEC6DRt9fyqMcffchfn+tPbPClvOqlFZtgYBgfpUNzAWBotu2Y0YgAwZ1AIEGvRskVnjjHcD0mt7HFMzAdwTuWPL98qY2+GWT/01nyH6UV/wtFmbSwN9F08ZpoBeOLKCYRniQcqFh4mpLGLt3SYCyN1KwR6GjOHrY7zqQqqIJUSZPuqvIkx/ehseAz2O73i0/6AO9J250PYRMrqAItpI/Ec23LQED61NdxjsRLLPgiD4kgk/Gs38NabVcynpJ+Ej9K83DzEoxPUQCR1MaGPHaiwM3sezLlLaeEjQeRignYHlXjbae8VC66sSORiRynb1qEyIzAgHmYgDqYOgosDnntNw/sbpESjar5f2/SkAxV60wa2ZjUf3E11TiNi1eQo4zLyIn4gxVG4xwHs5KXA46RB/SkwJv8AnzEdnkyojZs4YZtGBzaDMANarbcZJYsWYsxli0nMfGSa0v2m6H4ULdw53io4Gk3wOLXFrR99Vb4A/HLRY+zP+C4pPQzVcTBmRpvtFP8AgYexiLbEOmU+8pIjQ6hqpOwpmwwFjXLeIPRh+lOOFX71pDaDYe/Zb3rVzUHrlJ1UnqOlA4l3u2DiLyqXeAO7GgnUz40gw4Yk5dOXlSUrdFOLSOxcAxRxEWmVEISDDSQZA7pPKOfj4GmlzhCuA4SEYDs9T7wBjYgasCfWuRcJa/bbOjEkcokR0I/ZptifbTEraVAi22QiGBbcTHdmOczFJqV7E6WQ/wAQWFnEqoJLoIdYiDzG2o+NVZ8fmJPXfz61Jfx91nZ3YszasSdzUlriNv8A6lqfhp8qumFENrFxoTpTDD4/oT8aRsJ2qFMQwYdNqLCi54W/dYAhtD60xw9u+dVYGOcHlSLhHFzAVCVaP5QaKXipkhr8HnoRSsKDr2JvLJJUwfnSnG8UdjJOvXpUlziSrP3geRtl/M0jvXpobBEt7Ek6kk0KbmbQbVHlJ3NT2k3pUOwmwIp7w7CC5fsWxsRJ+EnbypEhq6+xRT/iNsuYC2zr4lYH1psSBfa4j7UttUBlFzAblpbUeOWKECk5VE6wNRET16dah43jO0xt24p0DEKR0XQR8PnUmHxLvlB70LoTGgH4T1Hh4VnJtcG0EpbMtSXcllcohQ0eirofU1p2im3OoAGp8aDtXmdEthYbfL16ka68tPA0XaLBYjYzWWSZo4qMAWyNwAeupr1HwDv+lermswtFsxLDKbVq4Etn33km5dHQZQciH0J8KGRVHdRWAHMgAHyAJPxrZQe9AkATPQDc76VLbVjECZ5Dpzr0yDa0hgnK3+nKT6SQKVcc+8YZ1a1sApdSxEwGIAyhieZJ20pmL1kKYVrtwclIyz4vB+U0tSzflmDJbliYRASJG2Z5MQIGw8KVtcDVdxtZwzKqwloos5ZiJMBmY5tWOm9R3LIWJZWPg0x8NPShuxMlmZnY82jnvEAAa1K9yOk+PzoYjzNuB8v3vQuFtOozNdd2zTnJ2PgeQHSiluMdZCgbmFj0MST5a1HeuTpmZlG0lvQxMUARYq7bByC6lyRmOUlufOecjbwrFx1FobZmcSIkhArT5SSPhUTKATEA89PjNRNHWKANL1wR4cqV4zCplLOBpz/v+VMZUJdbKSUSRBgZ2IVBtzJ25AUtt4Qk9+GBAlIOUnrvpoKQCu9wtOQPhvQWJ4b3cxRe6NokkeXM1a+2ygqug6A/Cgb90tuNPTQg/HlSY02iu27AiQlv0WK0N4CRkUjwGk8vWnGKw6nbMCTLGRrpEbczqT4UDi2UCPkP1qtxDniWNwtmxbsu2ZhbHdXUyRqCdgaql7iFsLltWyFmTPP4GfWtHGu0V4LNCx72W8r4PPxq+BoVQDkqgD5yait8fJlbqB1PhB9D+9qhvpJgDaoHw08qeki2b3kTdDKzz3HSaHe3Wi2yp6jmKnVgdudXEpMH7OtexA150TWqkZ0B/mH1pNDJ+C2j26HlqPjRntHgsjhwNCNatgsD7uAImdK19rMBNokDYVzylubKNqjnprKbisdhtDR57eprVSZ+nj5VaMJw08EuWpRNYes26okkUainpxZs3GcA628g8/2KRjlTjid0dmp/q29KTGhbZQk6eRptw65alLbswYr/ACky2YgjTxFC8FEtMwR3p8tqf4PCm9cDNcCwWIJEAOR7426E5dpqXTZ0Qi1HUiHEYm3cARCS6NqRoRl0EH970XhOM/hxCs4mA40YD+n9DTbhPsjhEEnEF2Yf0iNdTGsnzNQca4EbUh8twEwNY+XLzrDNDv2M/U3phljhgu96w4uL0kAjzBr1VYP2J7xYKZysh1O2jD869XPpZpoTOjdplDAjUwBAnSRM+gitL3ekEeY3qA8Ts5gDetCSBqw+fStL95Sxyst1QZhZInwcQfnXqJLucu/YLzDlC9PDyqS7aaJ3HUQR8fyoa9fDmbNtwxJzK5JynqpAMj4VNhOH4gGSDmJ3CFQPAknUedIZrcYDc8vP5TWFvpGlu6d9GKJ9MxrHFrnZZjcILKJOWInloP2aU2uOWyQJylhpJkT50gGTY0//AI7Y5CS9w/NgP/5ra1j7o0Vgo0MKiCfgvhQ6RH8wPl9Kmt4e405VmOgpN1yBLxS0rRdXZycykzlfdhqZgzI/tStte6qkqJDECY0O0nfbnpNF4jht46BA3KVJLA89hlA21LelT2+HsrKWK2oHvF1B+RrKXUY48tFKEmLVCG2Vi4sQzLCbKZE946DfbrUZuKYhCQeZcf8AxXX40xxF1WM3MSpVdQq5rnhLk7npyFCYnFYdiI7VyDPdVUnzgbaVn+bh2t/ZFek+4uv4UlwwOURqoJIPlOx61rctaeHjRmIxEju2QmvvM5J+A0pHxviYUi313PjW2OTn2r7kyVdwTiGJJMcomkV69yoriN8sVaRGxA6UqxDa100ZhCmVkdYqTFYkAqg3nUihxfFu36zQ3Clz3l58zQA3XDT3tpqK7b8Kb4lQgg70qxFwcjPypNAhVf3NQBoNTsJNaWsKzuAopFBeEwDvqBp1oy5wNfGetO+HYfIgUwT4VqqEOysZnvL5cwPI1nqsYPg8ddswCM4XY848aZY72jR7RUW3JI5jaoxYn8OY7REmPr8KDxmHaMq22UmNYOuveADDpU6So5GivWbLTooMb89fI714YaNCI8x+x8Kta8FdUDdmyJr3nB89NOgqM4aGKk6jQkfERWje1UR3sql6w3LWohI3Bq1XsEDyB9KExODVdAY8zpU2NJvZCFro/Yok3GujKBoefStnYoe8QR4/lt9KbYS9bjlEHXl8aE74KlFw+IM9nsOAGOm8D0FNnUfoKFsKhUrbbSNwCTPXbl0qYYfLbEOXadW29fDSonjaO7p5ppIK4XdDAkcuo2I6g/vWib1qT3+eppfgS4ctbTNGhLEKu3NmIpHxLiz3JzXFEaZenoNPjNZei5M5s1Kfka43G2lOU6gHTLqZ5zXqrpwaXQC2Y6bg716tfQiZ+ozouB9ncNaOZball1DMAxkc5amtm+4GjqPEW7YPQD3JrVbRUk5TvGx/frWLSnWN/Lp9K1Mxjg7jOt1SzE5GKku24AkQCBtPKlT2gNTB8SAT86Jw9822BUgMAeU7jXfzoa6u06x8+u1IAXidkdlcCKBodoH0Fc39obLYfKviSp8DqPnNdNxV1QCSdP3pXOvaDBXsTdUICUTmTp5CNxpTEz3svcxbXEuKzIisDJkhoMgBefT1q+cR9qMV2d8qZNu3nAUQImJPgDvSLh6m3aVT7w3150bw3XEoJEXFe23Qhht8qxyY4z+I1hKgDhvEcbeAFy6zFtyzFUWekdaIucBvB/vGmdJU5gf8raj86K4QjhTnULDGAIiBpoBtsfGm9typ0IE79D5rsfrRHDCPCQnKXkW4XheX8RJ5E6/vWpwezHeIOpMwJO/Ws4/G27YLE5W/lXUN5EmR5GY61VuJY93JIMDpWsIpkNsK4zxZnlUOUciFRT8VEj0qruuhEeZkkn40bIGs0CLnvGtqokHuaLQamd6lvXtIqXBcJuXY0OXrUtgL7wa40KNKcezmBZXZyIyrp0JNWDBcBCrtWcaoTQiQOXU9PGpW4xXjO9MHXmZpKxMmnmKwzRmcDXYADSkt1iNCIPX8qtiQPcMGrD7IWy2eRVftWWZgBqTXQ+C8MWxbhj3jqazkykQ3rKKdWCnpU+CygnOhdSNADGukGYmPDxpPxTEFMSusq2x0j9zFWC1eBGo5Vg8dO0apuqaMrfH4LaL46k/HSo72KuDTtXHgpy/QT9a17UNIUidvI0Bj3cS2YR0I59ARr8qtN9yYwUnyaPjM7FC11iObOxGvSWoTGXigBtpmzazBOvLbXWoLOLg5oBBjUETI0aRvuKYWsYraidN4jn5GnY5Y3FJ+RKMPeYk3AyT+Jd4/qAMkUdguCKCc7ltN10B8tZPqaa2gZJ3qdVCAnQA6kfzeXj40ErYUcTwVpFOQCDGpXUz5yaXthSqwRlH8vMk825Dy+VWEE3Ihgh8RqQP6jt8Kg+wnKQFmddTm+BOhHlTSBu+TbhVy87BLS3FIGrCAAeQAgE+dT8QwbZR2xZQqiSLgBLzuylpjWdB1oTIYIMaiNiCAd4KsPpQ+MtIMuQPCqF0eDpJOpGupO+pptu9xt2QcS4fYOq3hPRXj/cCY+BoPAcAtuwFy6qz1I36GDTzhvZH/ABb10MPd0ttp0zEcvOnS8Ft3NReZ50AKLB9FGu29RLLGOzYlCT4A7Xs/lUZXTLy10+Nepq3sJiNrZKL0LAj0VjpXqn8zDyGhliZMQuv3/hDPQeKe4/da5c8QXYaeNaWnYRlYqAdAncUdTC7+ZJqUsqKWOvTxkf8AutSSK2gHwj9mhsdiQkQDrP5RNbYVL19T2YEDQxqY5xGvr4V7C8J0JfV+pn0B8YoAX38I9zKXIA5AD96xVut3cNhcKBaRHdtDIGp5k+AmAPGlL2CB18J18fCgsHims3c3ZC4sSAfwnSCBzO+h6UDoH9puHtaZDEdooJHRoGZfSar2KxfZi3dn3Lit6AiflVt9osTcxcXAwKKNEAghj7xYHWaqGMtZrbLU0NWg3hnFrl37Q1s6LNxViZUkyNdjGtIsRx+5ckZmAnr12irV/D/BomGu3CQWJyx0UTp6z9K55eXIxHQn+1aY32FNdzftDJ7xnz3rz32H4j5VAL25itJZjABJ6CrZFE5xTHSaxYRrhyJz3J2HiTTvhnsg7gNdOUHULz9auXC+FJaBgKFG5jf41DkNIqvBvZxA4zMLjGIHKfCd6tNrBhREajcAbUV9lGhZBmbvGQJ15Hxj86xbwCKSQIOmoJHlUblbEAtgAnbw61X76SxYiW5Tsv8AerPi5VCdddBJOunjVXJ1JitIEMHxHdGssT40g4vbETGvP8iKeYy5ABbT986XWALl5QdULAHynX5VTYId+y3DLQBYEucs6iN9R6QRVgvYdHHeWdOc/vpQPC7A7S6yyEJhQdCQNAfltTcrt+9KxZa2K/xbgtsJmUEEamCevnUtjhFsQylp8+VNL6BtPj5eNaMuUCAW8YkeRjY+FKi3lnVWV7GYWb4CHLIlo038Bpyo69w1NJDHTeW5czB09KnXDst0uVIzdd9BpHKBudanTBBZLb66aQPL9d6KHKS+XwLLuCsKwLZSzbZoJ+la497NsCcoMj8IJ9BFCYtXup9oIARCMq8ysiSSevKKj4kVJYmQrrAcLP8Ap05606ItjbhuIS4q9kwLHZSNfITo3xrGLuIgm5mLnTsh73SXbZROw305TUOAwwt25SVYrGh/OhftBXQlvAGIHy3qGxoFxGZgsNlK7MD6Qdd6Pt4gpbE94ga+J+FYsYcuNA2UHQxIB+P61DjcIUADsIOvQmfnRraHps2wvEluHcCRGogienI1L/wtmkvdYMNio69Y/OaT28FNyASFPj+tO7dhrTQWJQ6AfvShZE2ay6acY6kH8J4ZcyTdNvs5/wAVgMp6aR328B0rovs1hLbKLoQAk91ioBI2zQPdnpJ0+VF4My4jEW7LGQgzf5UAloB0EgAaV0vBmAAAB5ch4Vx9fmSqBOKF7jFgBXqga7JrFcXqx7FaWcvu44uugy9Rpp4DWosJaZ23MDbXl6/vSmftJxxCvZB7ObUOtqTPmEkE+UeYqs3hevEKS5HRoRANAO4pJI295q9xsWLApLVKVF1weCEZrbLC7lXHdPTcRr50c12+IDKLi8+0Uk+jjX61XPZ/hK2nU3ZZcpEDQJPNFAgEH61PxviljDZjcfuz3ezGr+mm1NfUymop1F2PSloyTmtka5T35/yGQfQ0sxAXN3duWhHrB2rHCOJ2b2GuX0S792wDIYUkGIaSDI/StBj2bVMOs/8Accny0BH0oJB8Rhtcykq38w5joRzqtY5MrmQBPIbeMeFXJL2KO3ZL/ktg/wDlP1oTjnDGdc1+6dASHI2gSVgAa0h2yo8H4quGe6j/AOHcXMPAjeI8Kq5w74m8ezQ94yAdIB2kn0q2YfE4VCrZTfuxCjIIE8xqasnAVaTcuIwLfgRFAWOUlhyHSiOzscnaKxwj+G924CXuqIGYouaY594qAfQmnVngdvDo2RNQN9yZHz8qtg4lB7iEH+p/iIA6HrSy4dRsSN41qmyKIrKIETvBpQGQDpPWY18K0uXLbHswQQILeXJR5nXy86FPCLqXA1kP2cnMoDMuvhBg+VBcU4hhLVpigY3Do0sZzfik6QJ2AFFAxtfctBVgZ0GoMtO1H9oV95rdojkBmb4d5vWBXIrPFLpuZLZgkjTl4lumldIs3hAjbp16xQAP7QYvMwVS5596Z25Sx09BvVfu3QDp8a34pxQ9sUUAmMznkikaCebE8umtLnuSaHIaRJdbNIO1BYDBntemUMR8I+OtT54onggntMyTmIytJ7qj3hljXN1nlSTBottowi6wYHKR8PzpfxTH9ms6kaTW6OYipVC7MJmkAtw3GzGfszkmC2WY+BpkvF7ebKJOkyA0eWoM/CsjCqWAAgnQaDQjUCehNTIC34Y8xzGnnRQbGftogQjHmO7z8jp8Mta3L+Ya228wAPiJ+lShSDGoYHccj0Hj9JrDIB8fnQAsOBPZ5AQvQjUCNRIM0sYvaeWCrJg6fdv4kT3G+VWRE0Pj1rTEWkNsdICuOjDf0PKlTZSlXIvu4uVgL3uYO0fmKifhDXGQIyNO5DL3QeomdvCgHsZGy5WuWQdRpKDn2bciOh0q0+zvDrSzdDdpbYQrFYKA7i4N1PKfdPI1I3Qz+whbaqoMAQNKrftFw1GQkmGUGD41a8XbARiDAUEgZQZPJeonrSTiF269om0I0mVO4gaVFFRKfgNVB3p7hba3Uytvy8/CkuABzMDMnWeU+HpRVm4UafGs57M9fo5qcNLHHs1hxZxqOzd1la3mO4zDuzyOoAnxrpORlMdBXN717OkTp5fWjOEe3DWR2eJDMg0FxRLAdGB94fOuHq8Hq/uXJnmwODuK2L321epPhOO4W937eLsx/LnCkbe8G1B/WsV5bwZPBipQK7h8Mlt1tWUTOzAAeZ36nxprxO6j3mVVRbStqVBl3EBj/lnQAfyzQ/BsK9lHvuIuv93aneW1Z/RdvOpUtBYXoNpr62jzCPFllUuBmPQGNBvodPGqvg+GNiMSb1wEKDCI8GNuWxHdOlXTsAwEj13n0rNzDFc0qYCqZI0hyQApiCdNuUimBAt97am1btplcAMXJkx0AIisNi76k5VTLpARVkaa+8CW+NQtw4bpcuDfZpE+TT8utYS3fERcVuXeWPgRWkVDm/8ASHqJ8Pda7qLjtG4BIjrI5VjF4G2QQyzmJBBmfH5Ufaxd5TKpbtwIJUkkjpJmPgagbE3HJLk5ZOXNGYA8iRoR+prOTTexavuBYXA20jKgBjapxbaPDqNPOgMVjGkragke8x2XwHU+G3WvHhob/EZmPQtp8NBSAlxOKtIe/cQHpOvw1PTlQ/8AxCf8K0zf1MCqz6iT6CisNYW3GRFWDyUa+E863e4QNAAJkAUDHHDuLFMKSCvaAHKGMAnX489ulcs/iNxPtypVVFzNBK6b8htO3vb0fxnBYhyCWCCe6qsSBoOZHMya34R7Mmc9ySep29JosBH7LezpB7Rxr08Ku9m0Ane5fv41PewnZWjcI7oGqpDN6Db50iu8c1AVEUf9xi7f7UgD1NAFcx16WYKMoLEkcyTzPpUAaBJqycXupi2BS0bZVdWGzR4RG/jSteAltWYmOWlIdiQX2uOFQQvNj9APzq04SzA0P75VizwwKdOlHW7BHMUxEllCdIB/M1Ol4KcpAEj08a0BgE7Ab/2oS7iSoDC7bg7Su/wNXCGoluhmrA/iHmOXSinXMBcg6+/4N18ARSi1fd2RZtoWMZ2YAL4wSDTi1wxn0W7bcrqIaSTtpA8eWlKUHDZgnZCsAaadPn85rBhmE7DXXr4Vm+jIQrhlO0EH86mW3AjlOpNZlAvFLF4ojWiAvaBWnfKQZjQ+GsT0qPjWHNoLlW4Ga3mMnMC4EuAdAV9eQ50Xj1bJmU6iDAO8bR0INDrdxxBbPcCqJlrggdOZqsc3FilGwQcQQoAStsMQpLaR1ERM6HTrTrC462ERgChyyChEgSRqPGPKhfZvhL3bty9eMhhEHmSACT10Aqzf8KtBArqjE6yVA6e70jQaeFRkab/aVHZblT4jxd50a0qRrIjMeuUHu+mlJftl95GGWUHvMohQx1HePTUxXQLvs7hY1tKY9flQuIw9y26dg1u3bEnL2YMNBgncRGh2PjUrwynsVfH8FdLYuhtQQWB9NqXXwD7uoroGJxg7Ncy27d25oOduI/xCIOVZ0EyJNU7GcDvYZ4vlT2pOUqwIka7DbQj41E4Wjo6fLolYLw/EZTBo6/glfYfvpSi+sGKNwONIIVv30rFM93442LMX7LqxmNfCvVaVcH+1eqjmeGHgdIMxBYkkaLrsP6RSrjNrs1h3Bf8ADa1NzXc93br3omn/ABJzbwBup3bjaFo11MadNOlQYTBIFQhYJBkyZPmZr0IycXaPnXGxFw7iF0akZtPduEK3xmD5aGrDiS7YZJBhb0+QKkgH1JrS3grbe8s+ZNH4kZcBC6RcWPiKU5ahxVbAJcERynXbb61s8n3ZMclEn0rVNiekkecVYuE93Bs40bK5nxExUFFasW8SzXH+z3UQtKBkAKpAgGCTMz8aXcSuuxCKYZpBb+VRufOn/DbCthrNxhmd7auzN3pZhJOsilGHbMXJiczbADY6bUIKIMNZVAFUGP36z41vef8ADImAYPgDqai4N94Cz6mT+fIaVXrXF7325LWeLeY90KoGzdB4UrCix49jZXPc+7Q6Z3kAdOUknpFBYXjFgsB94VOhuFMiL494yfhQHtjxe9nCZzl6QPDwqtsxLpJJnfU0yqLjjvaXDIpRAXfk6z0373jroOVV22Lt5s2RnI/HcYn1Ewu/gafcN4faXUIJ678/GmVxYJjpQKxEvB71w/fXT9f7fKi7HA7SHUZvPWfTamNsyRP71rL7/vpQIhuWhAEQB+5odkjnOp+FGn3WPPX6Uvxt5oXU6DTwneKRcYanQPisctsd4zr5CeXrSLG+0oHdRZbw3/t6gVHj8Or3QGmG3hiJ36EU3wnCbNtZS2AY31P1NF0dEOjlPuZ4dxLEXEAa0qCIJ/Eeknf0FGvglM5oPnHPwpFxPGOo7pj0H5ikV3it4sBnMSOQ/Ss/U3Ov9MaVuR0XB4BR7lsE7iF1NN/+XSULsttQBJzEaefIGlPA+MXzw66xuHMt23bUgAEI2UEAgeO+/jVtxOES5fGHcZrPZTkYkyYiWJ1YwNyTWtnlSjpbRXk4Sxk2nW4ijZHJjWdRP71qJbgjatvbbDrhlsXcOOyuM5BKErIERIGk+MSaBtd65cJ1ljNIKCgwIKllUkHLmkAsJIBPIHrFSOLlxLVglHKpmuqjArm6E6SI1PmKY2MDb7Je6Nd58/l6VEcIiC5kWJNsadC2onfWKAobcIJWEZsxaDmO50/t8qm4rw+3eEMBP4dYIneOdKPau6yGwEYrLNOUkbIxG3iKXcbxtztOzDEJlBIXSdB7xGp9aUY6nsDdWEY3BJb3xhQrsisDEeAB186XNjsubvPcG5ZrYAHu90anN+Ik+VR8HvMxuqTooMAaRv0jpS/gw7W4naFmk6yx/Wup4mluzFTTexcXcHMzHtCQCAoHMaKg05Rp4TQfE+HDEL3s2ZR3ZaQh6DkOh8qrNgffZZMFF0k8mI+mlXZbCoiqgyjoPWuCT8HdLG4pFCxNty7BlysvLU7fufEUIyZT+96s/tYoAtONGncb6bfU0ixSjO/x9axlHueh0WZ/CaWMYwHWs0M9eqD0kf/Z"/>
          <p:cNvSpPr>
            <a:spLocks noChangeAspect="1" noChangeArrowheads="1"/>
          </p:cNvSpPr>
          <p:nvPr/>
        </p:nvSpPr>
        <p:spPr bwMode="auto">
          <a:xfrm>
            <a:off x="460375" y="-471488"/>
            <a:ext cx="28003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600201"/>
            <a:ext cx="8305800" cy="426719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alibri" panose="020F0502020204030204" pitchFamily="34" charset="0"/>
              </a:rPr>
              <a:t>What’s the problem?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Why don’t formal methods “just work?”	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What is it mathematically and scientifically hard?</a:t>
            </a:r>
            <a:endParaRPr lang="en-US" sz="21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</a:rPr>
              <a:t>Do you have any solutions?</a:t>
            </a:r>
            <a:endParaRPr lang="en-US" sz="2100" dirty="0" smtClean="0">
              <a:latin typeface="Calibri" panose="020F0502020204030204" pitchFamily="34" charset="0"/>
            </a:endParaRP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How do you manage to get paid?</a:t>
            </a:r>
          </a:p>
          <a:p>
            <a:pPr lvl="1"/>
            <a:endParaRPr lang="en-US" sz="2100" dirty="0">
              <a:latin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</a:rPr>
              <a:t>Cool, what’s in it for me?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I have a hammer, do you have nails?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762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The Challenge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305800" cy="4724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Existing techniques cannot handle this “real” example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We have a simplified version to make it amenable to formal methods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But existing techniques may still struggle with the simplified version</a:t>
            </a: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  <a:p>
            <a:r>
              <a:rPr lang="en-US" sz="2400" b="0" dirty="0" smtClean="0">
                <a:latin typeface="Calibri" panose="020F0502020204030204" pitchFamily="34" charset="0"/>
              </a:rPr>
              <a:t>But this example is much simpler than a really real example!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How can we verify or analyze such a model?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What hope do we have?</a:t>
            </a:r>
          </a:p>
          <a:p>
            <a:endParaRPr lang="en-US" sz="2400" b="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20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458200" cy="205263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anose="020F0502020204030204" pitchFamily="34" charset="0"/>
              </a:rPr>
              <a:t>Simulation-Guided </a:t>
            </a:r>
            <a:r>
              <a:rPr lang="en-US" sz="2800" dirty="0" smtClean="0"/>
              <a:t>Formal Analysis</a:t>
            </a:r>
            <a:br>
              <a:rPr lang="en-US" sz="2800" dirty="0" smtClean="0"/>
            </a:b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The Solution </a:t>
            </a:r>
            <a:r>
              <a:rPr lang="en-US" sz="2400" cap="none" dirty="0" smtClean="0">
                <a:solidFill>
                  <a:srgbClr val="FF0000"/>
                </a:solidFill>
              </a:rPr>
              <a:t>(tentative)</a:t>
            </a:r>
            <a:endParaRPr lang="en-US" sz="2400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381318"/>
                <a:ext cx="7315200" cy="837882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Why simulations? Engineers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C00000"/>
                        </a:solidFill>
                        <a:latin typeface="Cambria Math"/>
                      </a:rPr>
                      <m:t>♡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 Simulations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381318"/>
                <a:ext cx="7315200" cy="837882"/>
              </a:xfrm>
              <a:blipFill rotWithShape="1">
                <a:blip r:embed="rId2"/>
                <a:stretch>
                  <a:fillRect l="-1667" b="-17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279400" y="1600200"/>
            <a:ext cx="83058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914400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defTabSz="914400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defTabSz="914400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Help design validation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Provide </a:t>
            </a:r>
            <a:r>
              <a:rPr lang="en-US" sz="2400" b="0" dirty="0">
                <a:latin typeface="Calibri" panose="020F0502020204030204" pitchFamily="34" charset="0"/>
              </a:rPr>
              <a:t>visual </a:t>
            </a:r>
            <a:r>
              <a:rPr lang="en-US" sz="2400" b="0" dirty="0" smtClean="0">
                <a:latin typeface="Calibri" panose="020F0502020204030204" pitchFamily="34" charset="0"/>
              </a:rPr>
              <a:t>feedback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Can </a:t>
            </a:r>
            <a:r>
              <a:rPr lang="en-US" sz="2400" b="0" dirty="0">
                <a:latin typeface="Calibri" panose="020F0502020204030204" pitchFamily="34" charset="0"/>
              </a:rPr>
              <a:t>uncover </a:t>
            </a:r>
            <a:r>
              <a:rPr lang="en-US" sz="2400" b="0" dirty="0" smtClean="0">
                <a:latin typeface="Calibri" panose="020F0502020204030204" pitchFamily="34" charset="0"/>
              </a:rPr>
              <a:t>bugs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Do </a:t>
            </a:r>
            <a:r>
              <a:rPr lang="en-US" sz="2400" b="0" dirty="0">
                <a:latin typeface="Calibri" panose="020F0502020204030204" pitchFamily="34" charset="0"/>
              </a:rPr>
              <a:t>not require knowledge of:</a:t>
            </a:r>
          </a:p>
          <a:p>
            <a:pPr marL="800100" lvl="1" indent="-342900"/>
            <a:r>
              <a:rPr lang="en-US" sz="2400" dirty="0">
                <a:latin typeface="Calibri" panose="020F0502020204030204" pitchFamily="34" charset="0"/>
              </a:rPr>
              <a:t>Temporal Logic, SAT modulo theories, Bounded Model Checking; not even Hoare logic, Turing machines or </a:t>
            </a:r>
            <a:r>
              <a:rPr lang="en-US" sz="2400" dirty="0" smtClean="0">
                <a:latin typeface="Calibri" panose="020F0502020204030204" pitchFamily="34" charset="0"/>
              </a:rPr>
              <a:t>Lambda-calculus!</a:t>
            </a:r>
          </a:p>
          <a:p>
            <a:pPr marL="525780" indent="-342900"/>
            <a:r>
              <a:rPr lang="en-US" sz="2400" b="0" dirty="0" smtClean="0">
                <a:latin typeface="Calibri" panose="020F0502020204030204" pitchFamily="34" charset="0"/>
              </a:rPr>
              <a:t>Simulations </a:t>
            </a:r>
            <a:r>
              <a:rPr lang="en-US" sz="2400" b="0" dirty="0">
                <a:latin typeface="Calibri" panose="020F0502020204030204" pitchFamily="34" charset="0"/>
              </a:rPr>
              <a:t>are cheap and usually </a:t>
            </a:r>
            <a:r>
              <a:rPr lang="en-US" sz="2400" b="0" dirty="0" smtClean="0">
                <a:latin typeface="Calibri" panose="020F0502020204030204" pitchFamily="34" charset="0"/>
              </a:rPr>
              <a:t>fast</a:t>
            </a:r>
          </a:p>
          <a:p>
            <a:pPr marL="525780" indent="-342900"/>
            <a:r>
              <a:rPr lang="en-US" sz="2400" b="0" dirty="0" smtClean="0">
                <a:latin typeface="Calibri" panose="020F0502020204030204" pitchFamily="34" charset="0"/>
              </a:rPr>
              <a:t>Test-suites </a:t>
            </a:r>
            <a:r>
              <a:rPr lang="en-US" sz="2400" b="0" dirty="0">
                <a:latin typeface="Calibri" panose="020F0502020204030204" pitchFamily="34" charset="0"/>
              </a:rPr>
              <a:t>can be shared and built up across models</a:t>
            </a:r>
          </a:p>
          <a:p>
            <a:endParaRPr lang="en-US" sz="2400" b="0" dirty="0" smtClean="0">
              <a:latin typeface="Calibri" panose="020F0502020204030204" pitchFamily="34" charset="0"/>
            </a:endParaRPr>
          </a:p>
          <a:p>
            <a:pPr marL="274320" lvl="1" indent="0">
              <a:buFont typeface="Wingdings 3"/>
              <a:buNone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0" indent="0">
              <a:buFont typeface="Wingdings 3"/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22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8378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Simulation-Guided Formal Analysis: What it’s not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305800" cy="4724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Is not a new algorithm that magically solves all problems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Is not a silver bullet for undecidable problems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May not guarantee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Soundness</a:t>
            </a:r>
          </a:p>
          <a:p>
            <a:pPr lvl="1"/>
            <a:r>
              <a:rPr lang="en-US" sz="2100" b="0" dirty="0" smtClean="0">
                <a:latin typeface="Calibri" panose="020F0502020204030204" pitchFamily="34" charset="0"/>
              </a:rPr>
              <a:t>Completeness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Termination</a:t>
            </a:r>
          </a:p>
          <a:p>
            <a:pPr lvl="1"/>
            <a:r>
              <a:rPr lang="en-US" sz="2100" b="0" dirty="0" smtClean="0">
                <a:latin typeface="Calibri" panose="020F0502020204030204" pitchFamily="34" charset="0"/>
              </a:rPr>
              <a:t>Optimality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a new label for “simulate till you find a bug and declare success, otherwise keep trying.”</a:t>
            </a:r>
          </a:p>
          <a:p>
            <a:pPr marL="274320" lvl="1" indent="0">
              <a:buNone/>
            </a:pPr>
            <a:endParaRPr lang="en-US" sz="2100" b="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23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8378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Simulation-Guided Formal Analysis: What it 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305800" cy="4724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A strategy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A data-driven approach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Makes some assumptions :</a:t>
            </a:r>
          </a:p>
          <a:p>
            <a:pPr lvl="1"/>
            <a:r>
              <a:rPr lang="en-US" sz="2400" dirty="0" smtClean="0">
                <a:latin typeface="Calibri" panose="020F0502020204030204" pitchFamily="34" charset="0"/>
              </a:rPr>
              <a:t>Traces easy to obtain and plentiful (almost always true)</a:t>
            </a:r>
          </a:p>
          <a:p>
            <a:pPr lvl="1"/>
            <a:r>
              <a:rPr lang="en-US" sz="2400" b="0" dirty="0" smtClean="0">
                <a:latin typeface="Calibri" panose="020F0502020204030204" pitchFamily="34" charset="0"/>
              </a:rPr>
              <a:t>Traces can be used to learn higher-level concepts</a:t>
            </a:r>
          </a:p>
          <a:p>
            <a:pPr lvl="1"/>
            <a:r>
              <a:rPr lang="en-US" sz="2400" dirty="0" smtClean="0">
                <a:latin typeface="Calibri" panose="020F0502020204030204" pitchFamily="34" charset="0"/>
              </a:rPr>
              <a:t>Can do guided search for simulations that refute learnt concepts</a:t>
            </a:r>
            <a:endParaRPr lang="en-US" sz="2400" b="0" dirty="0" smtClean="0">
              <a:latin typeface="Calibri" panose="020F0502020204030204" pitchFamily="34" charset="0"/>
            </a:endParaRPr>
          </a:p>
          <a:p>
            <a:endParaRPr lang="en-US" sz="2700" b="0" dirty="0" smtClean="0">
              <a:latin typeface="Calibri" panose="020F0502020204030204" pitchFamily="34" charset="0"/>
            </a:endParaRPr>
          </a:p>
          <a:p>
            <a:pPr marL="274320" lvl="1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24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8378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Some approaches we have tried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305800" cy="4724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400" b="0" dirty="0" smtClean="0">
                <a:latin typeface="Calibri" panose="020F0502020204030204" pitchFamily="34" charset="0"/>
              </a:rPr>
              <a:t>Mining temporal requirements for closed-loop models</a:t>
            </a:r>
          </a:p>
          <a:p>
            <a:pPr>
              <a:lnSpc>
                <a:spcPct val="250000"/>
              </a:lnSpc>
            </a:pPr>
            <a:r>
              <a:rPr lang="en-US" sz="2400" b="0" dirty="0" smtClean="0">
                <a:latin typeface="Calibri" panose="020F0502020204030204" pitchFamily="34" charset="0"/>
              </a:rPr>
              <a:t>Learning Lyapunov functions of nonlinear &amp; hybrid systems</a:t>
            </a:r>
          </a:p>
          <a:p>
            <a:pPr>
              <a:lnSpc>
                <a:spcPct val="250000"/>
              </a:lnSpc>
            </a:pPr>
            <a:r>
              <a:rPr lang="en-US" sz="2400" b="0" dirty="0" smtClean="0">
                <a:latin typeface="Calibri" panose="020F0502020204030204" pitchFamily="34" charset="0"/>
              </a:rPr>
              <a:t>Learning contraction metrics for nonlinear systems</a:t>
            </a:r>
          </a:p>
          <a:p>
            <a:pPr>
              <a:lnSpc>
                <a:spcPct val="250000"/>
              </a:lnSpc>
            </a:pPr>
            <a:endParaRPr lang="en-US" sz="2700" b="0" dirty="0" smtClean="0">
              <a:latin typeface="Calibri" panose="020F0502020204030204" pitchFamily="34" charset="0"/>
            </a:endParaRPr>
          </a:p>
          <a:p>
            <a:pPr marL="274320" lvl="1" indent="0">
              <a:lnSpc>
                <a:spcPct val="250000"/>
              </a:lnSpc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250000"/>
              </a:lnSpc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066482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Requirements in Automotive Industry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828800"/>
            <a:ext cx="8001000" cy="43378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panose="020F0502020204030204" pitchFamily="34" charset="0"/>
              </a:rPr>
              <a:t>How do engineers check correctness?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Performance requirements need to be identified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078" name="Picture 6" descr="http://t1.gstatic.com/images?q=tbn:ANd9GcQpwzgF4va0a8LQMzLJ3OTWZUpwE0BkNp6TBWgS2dvqP2s55ry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2612" r="27612" b="-4105"/>
          <a:stretch/>
        </p:blipFill>
        <p:spPr bwMode="auto">
          <a:xfrm>
            <a:off x="4724399" y="3829272"/>
            <a:ext cx="1628775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8" descr="data:image/jpeg;base64,/9j/4AAQSkZJRgABAQAAAQABAAD/2wCEAAkGBhIQERUSEBAUEBISEBYVFRAUDw8PFRUUFhQVFBUSEhUXHCYfFxklGRISHy8gIycpLCwsFR8xNTAqNSY3LCkBCQoKDgwOGg8PFywkHyQsKSkpNSwsLCksLC4sKSkpLCkqKSksKSksKiwpKSksNCwsLCksKiwsKSwsLCwsLCwpLP/AABEIANIA8AMBIgACEQEDEQH/xAAcAAEAAQUBAQAAAAAAAAAAAAAABQIDBAYHAQj/xAA6EAACAQIDBgMECQQCAwAAAAAAAQIDEQQFMQYSIUFRYRMicTJSodEHFCNCYoGRwfBDcrHC0uEkgpL/xAAaAQEAAgMBAAAAAAAAAAAAAAAABAUBAgMG/8QALBEAAgICAgEBBgcBAQAAAAAAAAECAxESBDEhQRMiUWGBoQUyQnGRseHRI//aAAwDAQACEQMRAD8A7iAAAAAAAAAAAAAAAAAAAAAAAAAAAAAAAa/tftIsJStBrxqiagvdXOb9OXc1lJRWWc7LI1xc5dIs55t1Sw1TwlB1ZR9tqSiov3bvVkvlGd0sVDfpSv1i+EovpJHGJTbd3dtu7erb1bL+AzKpQmqlKTjJfo10kuaIceRLbz0UMPxWanmS93+jt4Nc2Z2wp4tKErU6yXGF+Eu8Hz9NV8TYybGSksovq7Y2x2g8oAAydAAAAAAAAAAAAAAAAAAAAAAAAAAAAAAAAeSkkrvglz0AMXNczhhqUqtR2jFac2+UV3bOO5tms8TVlVqPjJ8FyjHlFdkSe2W031uruwf2NNtQ/E9HUf7dvUhsHQ3nd6L4sr+Rbn9keY53KfIs9nDpff5mTgqFvM9Xp2QxODvxjwfTkzIuLlZvLbYz7KGmhDqTi7q8ZJ68U01zXQ37ZXb9O1LFuz0jW0T7VOj76dbGp4jDKfZ9fmRVem4OzXyfoTqbvgRIzt4c9odfb6nfIyvoenJdltu54W1OtepQ0XOVP+3qu36HUsDjoVoKpSmpwkrqSd1/OxZRmpI9NxeXDkRzHv1RkAA3JYAAAAAAAAAAAAAAAAAAAAAAAAAAAND+kLajdTwtKXFr7WS5LlT9Xz7cOZP7XbSLB0bqzqzuqce/Ob7L/Njj9Sq5ybbcpSd23xbbfFvvcj3Tx7qKP8U5ui9jDt9/JfD6ldGm5Oy/NkpCKSstEWcPR3F3epduVFktmVtFeiy+yq4uU3FzlgkZKrlvEQi4vf01v07lVyFzfMLvci+C1fV9DrVW5ywjWUvBiVKiu7aX4X6HQPowxkoRqJvyTmnFd0rSa+H6HP8AA4V1ZW5LV/t6nS9k8satwskXlcMeSV+G8Z7e1f0N/hK6KiilGyKzcvgAAAAAAAAAAAAAAAAAAAAAAAAYuZZjDD0pVartCCu+r6JdW3wMls4/t7tb9bq+HSl9hSfC3356Ofpql+b5msnhETl8lUQz6+hFZ7nk8XWlVnz4Rje6jFaRX81bGAofeer09OphYHD77u/ZXxfQl7lZfP8AT/J5eEW5by7Kri5TcXImCRkquLlNyzjMWqcXJ/kur5IyotvCGSxm2YeHHdi/NL4LqQFKLnJRjxbZar4lzk5Sd22bRs1kr4NrzS+C6epc0UKCx/J3ood08ehL7N5HpFK/V9X1Om5XgFTiuBgbP5QoRTaJ9IkNnoYRUVhHoANTcAAAAAAAAAAAAAAAAAAAAAAEDtltRHAYdz4OrO8aUOsvef4Vq/yXMGs5qEXKXRrv0mbX+FF4SjL7Sa+1kvuwf3PWS17epzChTc5KK/XoupaxGKlVm5zbnOcm3J8W5N6kzgML4cePtPV/sRrp6rPqeX5Fzuns/oZVKmopJaL+XKrlNxcrOzhkquLlNxcxgbHsppK7dklds1bM8x8WV/urhFfu+7MrPszu/Ci+C9p9X7pgZZgXXnur2Vxk+i6erLPi0YW77JFVbk/BJbPZU6klOS8qflXV9fRf5Or7M5Ja0miI2YyO9vLZLgl0R0TCYZQjYmt48HoaKVXHCLtOnZWKwDQkAAAAAAAAAA1nabbmng5KmoeNUtdxU1BRT03nZ8X0sXtsdqY4Klws6001Th06zl2XxfA43XxUqknKTcpSbbk+LberZysnjwio/EOc6v8Azr/N6/L/AE7Vs3tXRxsXueSpH2qTaul7yf3o9yaPnrDY+dGaqU5OE4u6kuDT/nI61sbt1TxqVOpaniEvZ0jUtrKn36xMwlns24XO9r7ln5v7/wBNrAB0LUAAAAAAxsxzCGHpTq1ZbsKcXKT7dF1bdkl1ZwDajaWeOxEq0+C0pwvwhBaR9ebfVk79Ju2v1qr9Xoy+woy4yT4VKi4OXeK4pdeL6GpZbg/Flx9mOvfsYk1FZZR83kbvVdL7mflGD/qS/wDVf7ErcoR7cqpyc3llK55ZVcXKbi5pgxsVXI/OMz8KNovzy07L3jIxeLVODlLly6vkkahicRKpJyk+L+HZdiVx6N3l9I70w2eX0e0qcpyUYq8pOyOi7LbP2SilfnKXV/IhtlMhatKS88uXux+bOt7PZOoRTaLRvB6Hi0arZ9khlOXKnFcCTPErHpyJ4AAAAAAAAAI7Ps8p4OjKrUenCMec5PSMf5wV2ZeMxkKMJVKklCEItyk9EkcN2u2qnjq2+7xpRuqdPpH3n+J8/wBORhvBD5fJVMfHb6/6YucZzUxVWVWq7yk9OUVyjHshhKNvM9eS/cxsHQ3vM9Fp3JC5Ctl6I8nZPz8/Us4rC73FcJf5IxVZQkmm4yi7pptNNaNPkyZuY+LwiqLpLk/2ZiuzHhiFmH5OibC/SPGvu4fFyUa2kKrso1O0vdn8H68Dfz5grRcXaSs1/LnSdgvpP3d3DY6fDgqeJk9OSjWfT8X69Sej0fE5mUo2P9mdWB4nfQ9Bag579Km231an9UoS+2qx88k+NOm+XaUvguPNGy7ZbVQy7DOrK0qj8tKnf2525/hWrfzPnfG46depKpUk51KknKUnq2/5obJEHl36rSPbGHoupJRjq/gurNow1BU4qMdF8X1Zh5XgfCjd+3LXt+EzrlffZu8Lo8vdbs8LoquLlNxcj4OGxVcOVuL4LqU3ITPMx/pxf9z/ANTpXW5ywjpXFzlhGHmuYeLLh7EfZX+xm7OZR4slOS8sXwXvS+SI/LcvdaaiuC1k+i+Z1XZfIb7to2iuCXYtoxUFhHoeJx0/PoiY2YyTSTRutKnuqxZwWFUIpIyTRvJboAAwZAAAAAAB43biz0076UcfUp4GSpNrenGNRrVU3fe/JvdT7Ng0snpFy+BpX0h7bfW6ng0Zf+PTlqv6s197+1cv16Go4WjvvstX+xhuZMYKtFxtHlqud+5xtbiso8pyrZvM32/sZS4cELlG8N4h4KvJXcXKN4bxjAyUYrCxqKz15PmjXsVQlTdpL0fJ+hsm8W8RRjUjuyV18V3R3qscPD6JFN7g8Pol9gPpMlhHHD4pueG0jPjKVH/lDtquXQ7HWzWjCi8Q6kfBUN/xU047lr3TWp8yY3BSpPjxT0l8+jLizqv9XeG8WXgOan4V/LvLp0V3e2l0nqT8KXlHouPzMR+K9CR2y2rnmOJdWV404+WlT92F+f4nq/05FjJcB/Ukv7V/sYWXYLxJcfZWr/Y2NNLguCXI4X2YWqKjl8h9er7Llxco3hvEDBWZK7i5RvFuviVCLk9F8eyMqOTKy3hFrM8w8KPD25advxGu06bnJJK8pPh3bPcTiHUk5S1fwXRG0bK5G+E5LzS0Xuxf7ss6q1Wi94nG/T/JM7LbPWSild3vKXV/I6rk+WqnFcCO2cyZQim0bLFWMyZ6GMVFYR6ADU3AAAAAAAAABq219GUoNLiraG0mPisKpqzMoHzrmuUyg24rh7vT0IqnXcXdOzOzbR7Kayijm2dbPtNuKtLpopfJm+Eyr5HDT8wX0LOEzBT4aS6fujI3zWneL5pp+jTJLB5jvcJcH16/9kaynHlFBbxtfMST3xvljfG+cNSNqX98b5Y3xvjUal2olJWkrp8iKq5Q7+Vrd76r5khvjfN4ylHo6QnKHRXhqSpxUV+vV9S5vljfG+atZ8mjTbyy/vjfLG+N8xqY1L/iEHmON8SVl7K079y9mOM+4vzf7GPl+BdaaitNW+i6kqmvHvMn8ajznHn0M7Z/KfFnvSXki+C96XT0R1zZfI9JNENsvkN91KNorRHS8DhFCKVjtJnpaalXHBeo0lFWLgBzJAAAAAAAAAAAAAAABarUFJWZqW0Oy6mm4o3IpnBPUymDgefbN8XdbslpK3wfY1KvQlB7slZ/zij6HzzZ2NRNpcTme0GzNrqUeHJ816HRPJCv4yn5XZpmGx1uEtOvzM3xCOxuBlSdpacpcn/2U0MS48NV/NDnOvPlFHbRh9eSU3xvmPGrfQ93zjqRtC/vjfLG+N8ajQv743yxvjfGo0L++WcTit1cNXp8yiVWyuzAqVHJ3ZvCGWdK6svyIQcnZcW3wXVs37ZbZ+yUbXb4yfV9PREPsvkjbU5LzS9ldE+fq/8AHqdd2ayRQSbR3bwX/Fp1Wz7JPJcsVOK4EueRjY9ORPAAAAAAAAAAAAAAAAAAAAAPGrkRm2SRqp8CYABx/aHZjdunG8XyOf5llMqLuuMOvNdpfM+kMwyyNRcUc/2h2WcbtK66WOiZGuoVi+ZyKnUa+RkRq3M7N8hdNuUFw5x5r06oh0zLWSmtpcXhmZvjfMdVD3fNNTjoX98b5Y3ymUxqND2tVv6EhkWVeNPekvJF/wD0+np1MLA4N1ZqMfzfRc2dO2WyC+6krRWnzN+iw4tGzy+kTWy2RaSaN8oUlFWRj5fg1TilYzDm3kt0AAYMgAAAAAAAAAAAAAAAAAAAAAAAAxsXg4zVmjJABz7aHZbWUUc1zvZxpuUFaXOOil6dGfQ1agpKzNS2g2YUk3FG6kcrK4zWGcDlFp2as1yPDcs/2bu3w3ZrSXXtL5mp4jCTpu04td7cPyehuVFtMq38iyexi20krtuyXcqpUZSdoxcn0Sb/AMGy7PZA1JSmvNyWu73fcGKqnY8IlNlsgtZWvJ8ZPv0XZHWsjypU4rgRezGRqCTaNsjGxzky6hFRWEegA1NwAAAAAAAAAAAAAAAAAAAAAAAAAAAAAAUzpp6lQANazzZ2NRNpGjY7Z6pBuyZ11q5jVsvjLVGylgw0cjp5TVlwszatndmd1pyRt0MpguSMunRUdEHIJFOHoqKsi6AamQAAAAAAAAAAAAAAAAAAAAAAAAAAAAAAAAAAAAAAAAAAAAAAAAAAAAAAAAAAAAAAAA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8" name="AutoShape 10" descr="data:image/jpeg;base64,/9j/4AAQSkZJRgABAQAAAQABAAD/2wCEAAkGBhIQERUSEBAUEBISEBYVFRAUDw8PFRUUFhQVFBUSEhUXHCYfFxklGRISHy8gIycpLCwsFR8xNTAqNSY3LCkBCQoKDgwOGg8PFywkHyQsKSkpNSwsLCksLC4sKSkpLCkqKSksKSksKiwpKSksNCwsLCksKiwsKSwsLCwsLCwpLP/AABEIANIA8AMBIgACEQEDEQH/xAAcAAEAAQUBAQAAAAAAAAAAAAAABQIDBAYHAQj/xAA6EAACAQIDBgMECQQCAwAAAAAAAQIDEQQFMQYSIUFRYRMicTJSodEHFCNCYoGRwfBDcrHC0uEkgpL/xAAaAQEAAgMBAAAAAAAAAAAAAAAABAUBAgMG/8QALBEAAgICAgEBBgcBAQAAAAAAAAECAxESBDEhQRMiUWGBoQUyQnGRseHRI//aAAwDAQACEQMRAD8A7iAAAAAAAAAAAAAAAAAAAAAAAAAAAAAAAa/tftIsJStBrxqiagvdXOb9OXc1lJRWWc7LI1xc5dIs55t1Sw1TwlB1ZR9tqSiov3bvVkvlGd0sVDfpSv1i+EovpJHGJTbd3dtu7erb1bL+AzKpQmqlKTjJfo10kuaIceRLbz0UMPxWanmS93+jt4Nc2Z2wp4tKErU6yXGF+Eu8Hz9NV8TYybGSksovq7Y2x2g8oAAydAAAAAAAAAAAAAAAAAAAAAAAAAAAAAAAAeSkkrvglz0AMXNczhhqUqtR2jFac2+UV3bOO5tms8TVlVqPjJ8FyjHlFdkSe2W031uruwf2NNtQ/E9HUf7dvUhsHQ3nd6L4sr+Rbn9keY53KfIs9nDpff5mTgqFvM9Xp2QxODvxjwfTkzIuLlZvLbYz7KGmhDqTi7q8ZJ68U01zXQ37ZXb9O1LFuz0jW0T7VOj76dbGp4jDKfZ9fmRVem4OzXyfoTqbvgRIzt4c9odfb6nfIyvoenJdltu54W1OtepQ0XOVP+3qu36HUsDjoVoKpSmpwkrqSd1/OxZRmpI9NxeXDkRzHv1RkAA3JYAAAAAAAAAAAAAAAAAAAAAAAAAAAND+kLajdTwtKXFr7WS5LlT9Xz7cOZP7XbSLB0bqzqzuqce/Ob7L/Njj9Sq5ybbcpSd23xbbfFvvcj3Tx7qKP8U5ui9jDt9/JfD6ldGm5Oy/NkpCKSstEWcPR3F3epduVFktmVtFeiy+yq4uU3FzlgkZKrlvEQi4vf01v07lVyFzfMLvci+C1fV9DrVW5ywjWUvBiVKiu7aX4X6HQPowxkoRqJvyTmnFd0rSa+H6HP8AA4V1ZW5LV/t6nS9k8satwskXlcMeSV+G8Z7e1f0N/hK6KiilGyKzcvgAAAAAAAAAAAAAAAAAAAAAAAAYuZZjDD0pVartCCu+r6JdW3wMls4/t7tb9bq+HSl9hSfC3356Ofpql+b5msnhETl8lUQz6+hFZ7nk8XWlVnz4Rje6jFaRX81bGAofeer09OphYHD77u/ZXxfQl7lZfP8AT/J5eEW5by7Kri5TcXImCRkquLlNyzjMWqcXJ/kur5IyotvCGSxm2YeHHdi/NL4LqQFKLnJRjxbZar4lzk5Sd22bRs1kr4NrzS+C6epc0UKCx/J3ood08ehL7N5HpFK/V9X1Om5XgFTiuBgbP5QoRTaJ9IkNnoYRUVhHoANTcAAAAAAAAAAAAAAAAAAAAAAEDtltRHAYdz4OrO8aUOsvef4Vq/yXMGs5qEXKXRrv0mbX+FF4SjL7Sa+1kvuwf3PWS17epzChTc5KK/XoupaxGKlVm5zbnOcm3J8W5N6kzgML4cePtPV/sRrp6rPqeX5Fzuns/oZVKmopJaL+XKrlNxcrOzhkquLlNxcxgbHsppK7dklds1bM8x8WV/urhFfu+7MrPszu/Ci+C9p9X7pgZZgXXnur2Vxk+i6erLPi0YW77JFVbk/BJbPZU6klOS8qflXV9fRf5Or7M5Ja0miI2YyO9vLZLgl0R0TCYZQjYmt48HoaKVXHCLtOnZWKwDQkAAAAAAAAAA1nabbmng5KmoeNUtdxU1BRT03nZ8X0sXtsdqY4Klws6001Th06zl2XxfA43XxUqknKTcpSbbk+LberZysnjwio/EOc6v8Azr/N6/L/AE7Vs3tXRxsXueSpH2qTaul7yf3o9yaPnrDY+dGaqU5OE4u6kuDT/nI61sbt1TxqVOpaniEvZ0jUtrKn36xMwlns24XO9r7ln5v7/wBNrAB0LUAAAAAAxsxzCGHpTq1ZbsKcXKT7dF1bdkl1ZwDajaWeOxEq0+C0pwvwhBaR9ebfVk79Ju2v1qr9Xoy+woy4yT4VKi4OXeK4pdeL6GpZbg/Flx9mOvfsYk1FZZR83kbvVdL7mflGD/qS/wDVf7ErcoR7cqpyc3llK55ZVcXKbi5pgxsVXI/OMz8KNovzy07L3jIxeLVODlLly6vkkahicRKpJyk+L+HZdiVx6N3l9I70w2eX0e0qcpyUYq8pOyOi7LbP2SilfnKXV/IhtlMhatKS88uXux+bOt7PZOoRTaLRvB6Hi0arZ9khlOXKnFcCTPErHpyJ4AAAAAAAAAI7Ps8p4OjKrUenCMec5PSMf5wV2ZeMxkKMJVKklCEItyk9EkcN2u2qnjq2+7xpRuqdPpH3n+J8/wBORhvBD5fJVMfHb6/6YucZzUxVWVWq7yk9OUVyjHshhKNvM9eS/cxsHQ3vM9Fp3JC5Ctl6I8nZPz8/Us4rC73FcJf5IxVZQkmm4yi7pptNNaNPkyZuY+LwiqLpLk/2ZiuzHhiFmH5OibC/SPGvu4fFyUa2kKrso1O0vdn8H68Dfz5grRcXaSs1/LnSdgvpP3d3DY6fDgqeJk9OSjWfT8X69Sej0fE5mUo2P9mdWB4nfQ9Bag579Km231an9UoS+2qx88k+NOm+XaUvguPNGy7ZbVQy7DOrK0qj8tKnf2525/hWrfzPnfG46depKpUk51KknKUnq2/5obJEHl36rSPbGHoupJRjq/gurNow1BU4qMdF8X1Zh5XgfCjd+3LXt+EzrlffZu8Lo8vdbs8LoquLlNxcj4OGxVcOVuL4LqU3ITPMx/pxf9z/ANTpXW5ywjpXFzlhGHmuYeLLh7EfZX+xm7OZR4slOS8sXwXvS+SI/LcvdaaiuC1k+i+Z1XZfIb7to2iuCXYtoxUFhHoeJx0/PoiY2YyTSTRutKnuqxZwWFUIpIyTRvJboAAwZAAAAAAB43biz0076UcfUp4GSpNrenGNRrVU3fe/JvdT7Ng0snpFy+BpX0h7bfW6ng0Zf+PTlqv6s197+1cv16Go4WjvvstX+xhuZMYKtFxtHlqud+5xtbiso8pyrZvM32/sZS4cELlG8N4h4KvJXcXKN4bxjAyUYrCxqKz15PmjXsVQlTdpL0fJ+hsm8W8RRjUjuyV18V3R3qscPD6JFN7g8Pol9gPpMlhHHD4pueG0jPjKVH/lDtquXQ7HWzWjCi8Q6kfBUN/xU047lr3TWp8yY3BSpPjxT0l8+jLizqv9XeG8WXgOan4V/LvLp0V3e2l0nqT8KXlHouPzMR+K9CR2y2rnmOJdWV404+WlT92F+f4nq/05FjJcB/Ukv7V/sYWXYLxJcfZWr/Y2NNLguCXI4X2YWqKjl8h9er7Llxco3hvEDBWZK7i5RvFuviVCLk9F8eyMqOTKy3hFrM8w8KPD25advxGu06bnJJK8pPh3bPcTiHUk5S1fwXRG0bK5G+E5LzS0Xuxf7ss6q1Wi94nG/T/JM7LbPWSild3vKXV/I6rk+WqnFcCO2cyZQim0bLFWMyZ6GMVFYR6ADU3AAAAAAAAABq219GUoNLiraG0mPisKpqzMoHzrmuUyg24rh7vT0IqnXcXdOzOzbR7Kayijm2dbPtNuKtLpopfJm+Eyr5HDT8wX0LOEzBT4aS6fujI3zWneL5pp+jTJLB5jvcJcH16/9kaynHlFBbxtfMST3xvljfG+cNSNqX98b5Y3xvjUal2olJWkrp8iKq5Q7+Vrd76r5khvjfN4ylHo6QnKHRXhqSpxUV+vV9S5vljfG+atZ8mjTbyy/vjfLG+N8xqY1L/iEHmON8SVl7K079y9mOM+4vzf7GPl+BdaaitNW+i6kqmvHvMn8ajznHn0M7Z/KfFnvSXki+C96XT0R1zZfI9JNENsvkN91KNorRHS8DhFCKVjtJnpaalXHBeo0lFWLgBzJAAAAAAAAAAAAAAABarUFJWZqW0Oy6mm4o3IpnBPUymDgefbN8XdbslpK3wfY1KvQlB7slZ/zij6HzzZ2NRNpcTme0GzNrqUeHJ816HRPJCv4yn5XZpmGx1uEtOvzM3xCOxuBlSdpacpcn/2U0MS48NV/NDnOvPlFHbRh9eSU3xvmPGrfQ93zjqRtC/vjfLG+N8ajQv743yxvjfGo0L++WcTit1cNXp8yiVWyuzAqVHJ3ZvCGWdK6svyIQcnZcW3wXVs37ZbZ+yUbXb4yfV9PREPsvkjbU5LzS9ldE+fq/8AHqdd2ayRQSbR3bwX/Fp1Wz7JPJcsVOK4EueRjY9ORPAAAAAAAAAAAAAAAAAAAAAPGrkRm2SRqp8CYABx/aHZjdunG8XyOf5llMqLuuMOvNdpfM+kMwyyNRcUc/2h2WcbtK66WOiZGuoVi+ZyKnUa+RkRq3M7N8hdNuUFw5x5r06oh0zLWSmtpcXhmZvjfMdVD3fNNTjoX98b5Y3ymUxqND2tVv6EhkWVeNPekvJF/wD0+np1MLA4N1ZqMfzfRc2dO2WyC+6krRWnzN+iw4tGzy+kTWy2RaSaN8oUlFWRj5fg1TilYzDm3kt0AAYMgAAAAAAAAAAAAAAAAAAAAAAAAxsXg4zVmjJABz7aHZbWUUc1zvZxpuUFaXOOil6dGfQ1agpKzNS2g2YUk3FG6kcrK4zWGcDlFp2as1yPDcs/2bu3w3ZrSXXtL5mp4jCTpu04td7cPyehuVFtMq38iyexi20krtuyXcqpUZSdoxcn0Sb/AMGy7PZA1JSmvNyWu73fcGKqnY8IlNlsgtZWvJ8ZPv0XZHWsjypU4rgRezGRqCTaNsjGxzky6hFRWEegA1NwAAAAAAAAAAAAAAAAAAAAAAAAAAAAAAUzpp6lQANazzZ2NRNpGjY7Z6pBuyZ11q5jVsvjLVGylgw0cjp5TVlwszatndmd1pyRt0MpguSMunRUdEHIJFOHoqKsi6AamQAAAAAAAAAAAAAAAAAAAAAAAAAAAAAAAAAAAAAAAAAAAAAAAAAAAAAAAAAAAAAAAA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90600" y="3885175"/>
            <a:ext cx="1901917" cy="1173621"/>
            <a:chOff x="5718083" y="4876800"/>
            <a:chExt cx="1901917" cy="1173621"/>
          </a:xfrm>
        </p:grpSpPr>
        <p:pic>
          <p:nvPicPr>
            <p:cNvPr id="15" name="Picture 6" descr="http://t1.gstatic.com/images?q=tbn:ANd9GcQpwzgF4va0a8LQMzLJ3OTWZUpwE0BkNp6TBWgS2dvqP2s55ryQ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3" t="16791" r="27984" b="-4105"/>
            <a:stretch/>
          </p:blipFill>
          <p:spPr bwMode="auto">
            <a:xfrm>
              <a:off x="5718083" y="4935995"/>
              <a:ext cx="1619250" cy="1114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867400" y="4876800"/>
              <a:ext cx="1752600" cy="838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76832" y="5066170"/>
              <a:ext cx="1209675" cy="723900"/>
            </a:xfrm>
            <a:custGeom>
              <a:avLst/>
              <a:gdLst>
                <a:gd name="connsiteX0" fmla="*/ 0 w 1219200"/>
                <a:gd name="connsiteY0" fmla="*/ 717550 h 717550"/>
                <a:gd name="connsiteX1" fmla="*/ 184150 w 1219200"/>
                <a:gd name="connsiteY1" fmla="*/ 155575 h 717550"/>
                <a:gd name="connsiteX2" fmla="*/ 222250 w 1219200"/>
                <a:gd name="connsiteY2" fmla="*/ 47625 h 717550"/>
                <a:gd name="connsiteX3" fmla="*/ 241300 w 1219200"/>
                <a:gd name="connsiteY3" fmla="*/ 19050 h 717550"/>
                <a:gd name="connsiteX4" fmla="*/ 257175 w 1219200"/>
                <a:gd name="connsiteY4" fmla="*/ 3175 h 717550"/>
                <a:gd name="connsiteX5" fmla="*/ 282575 w 1219200"/>
                <a:gd name="connsiteY5" fmla="*/ 0 h 717550"/>
                <a:gd name="connsiteX6" fmla="*/ 307975 w 1219200"/>
                <a:gd name="connsiteY6" fmla="*/ 6350 h 717550"/>
                <a:gd name="connsiteX7" fmla="*/ 333375 w 1219200"/>
                <a:gd name="connsiteY7" fmla="*/ 41275 h 717550"/>
                <a:gd name="connsiteX8" fmla="*/ 355600 w 1219200"/>
                <a:gd name="connsiteY8" fmla="*/ 95250 h 717550"/>
                <a:gd name="connsiteX9" fmla="*/ 415925 w 1219200"/>
                <a:gd name="connsiteY9" fmla="*/ 231775 h 717550"/>
                <a:gd name="connsiteX10" fmla="*/ 488950 w 1219200"/>
                <a:gd name="connsiteY10" fmla="*/ 396875 h 717550"/>
                <a:gd name="connsiteX11" fmla="*/ 533400 w 1219200"/>
                <a:gd name="connsiteY11" fmla="*/ 466725 h 717550"/>
                <a:gd name="connsiteX12" fmla="*/ 561975 w 1219200"/>
                <a:gd name="connsiteY12" fmla="*/ 479425 h 717550"/>
                <a:gd name="connsiteX13" fmla="*/ 593725 w 1219200"/>
                <a:gd name="connsiteY13" fmla="*/ 479425 h 717550"/>
                <a:gd name="connsiteX14" fmla="*/ 606425 w 1219200"/>
                <a:gd name="connsiteY14" fmla="*/ 469900 h 717550"/>
                <a:gd name="connsiteX15" fmla="*/ 606425 w 1219200"/>
                <a:gd name="connsiteY15" fmla="*/ 469900 h 717550"/>
                <a:gd name="connsiteX16" fmla="*/ 631825 w 1219200"/>
                <a:gd name="connsiteY16" fmla="*/ 447675 h 717550"/>
                <a:gd name="connsiteX17" fmla="*/ 638175 w 1219200"/>
                <a:gd name="connsiteY17" fmla="*/ 431800 h 717550"/>
                <a:gd name="connsiteX18" fmla="*/ 641350 w 1219200"/>
                <a:gd name="connsiteY18" fmla="*/ 422275 h 717550"/>
                <a:gd name="connsiteX19" fmla="*/ 647700 w 1219200"/>
                <a:gd name="connsiteY19" fmla="*/ 403225 h 717550"/>
                <a:gd name="connsiteX20" fmla="*/ 742950 w 1219200"/>
                <a:gd name="connsiteY20" fmla="*/ 127000 h 717550"/>
                <a:gd name="connsiteX21" fmla="*/ 765175 w 1219200"/>
                <a:gd name="connsiteY21" fmla="*/ 114300 h 717550"/>
                <a:gd name="connsiteX22" fmla="*/ 790575 w 1219200"/>
                <a:gd name="connsiteY22" fmla="*/ 111125 h 717550"/>
                <a:gd name="connsiteX23" fmla="*/ 812800 w 1219200"/>
                <a:gd name="connsiteY23" fmla="*/ 123825 h 717550"/>
                <a:gd name="connsiteX24" fmla="*/ 828675 w 1219200"/>
                <a:gd name="connsiteY24" fmla="*/ 142875 h 717550"/>
                <a:gd name="connsiteX25" fmla="*/ 841375 w 1219200"/>
                <a:gd name="connsiteY25" fmla="*/ 171450 h 717550"/>
                <a:gd name="connsiteX26" fmla="*/ 936625 w 1219200"/>
                <a:gd name="connsiteY26" fmla="*/ 371475 h 717550"/>
                <a:gd name="connsiteX27" fmla="*/ 955675 w 1219200"/>
                <a:gd name="connsiteY27" fmla="*/ 390525 h 717550"/>
                <a:gd name="connsiteX28" fmla="*/ 984250 w 1219200"/>
                <a:gd name="connsiteY28" fmla="*/ 393700 h 717550"/>
                <a:gd name="connsiteX29" fmla="*/ 1000125 w 1219200"/>
                <a:gd name="connsiteY29" fmla="*/ 390525 h 717550"/>
                <a:gd name="connsiteX30" fmla="*/ 1000125 w 1219200"/>
                <a:gd name="connsiteY30" fmla="*/ 390525 h 717550"/>
                <a:gd name="connsiteX31" fmla="*/ 1019175 w 1219200"/>
                <a:gd name="connsiteY31" fmla="*/ 358775 h 717550"/>
                <a:gd name="connsiteX32" fmla="*/ 1063625 w 1219200"/>
                <a:gd name="connsiteY32" fmla="*/ 187325 h 717550"/>
                <a:gd name="connsiteX33" fmla="*/ 1079500 w 1219200"/>
                <a:gd name="connsiteY33" fmla="*/ 165100 h 717550"/>
                <a:gd name="connsiteX34" fmla="*/ 1098550 w 1219200"/>
                <a:gd name="connsiteY34" fmla="*/ 155575 h 717550"/>
                <a:gd name="connsiteX35" fmla="*/ 1120775 w 1219200"/>
                <a:gd name="connsiteY35" fmla="*/ 158750 h 717550"/>
                <a:gd name="connsiteX36" fmla="*/ 1143000 w 1219200"/>
                <a:gd name="connsiteY36" fmla="*/ 171450 h 717550"/>
                <a:gd name="connsiteX37" fmla="*/ 1152525 w 1219200"/>
                <a:gd name="connsiteY37" fmla="*/ 184150 h 717550"/>
                <a:gd name="connsiteX38" fmla="*/ 1165225 w 1219200"/>
                <a:gd name="connsiteY38" fmla="*/ 203200 h 717550"/>
                <a:gd name="connsiteX39" fmla="*/ 1177925 w 1219200"/>
                <a:gd name="connsiteY39" fmla="*/ 225425 h 717550"/>
                <a:gd name="connsiteX40" fmla="*/ 1196975 w 1219200"/>
                <a:gd name="connsiteY40" fmla="*/ 244475 h 717550"/>
                <a:gd name="connsiteX41" fmla="*/ 1216025 w 1219200"/>
                <a:gd name="connsiteY41" fmla="*/ 266700 h 717550"/>
                <a:gd name="connsiteX42" fmla="*/ 1219200 w 1219200"/>
                <a:gd name="connsiteY42" fmla="*/ 269875 h 717550"/>
                <a:gd name="connsiteX0" fmla="*/ 0 w 1209675"/>
                <a:gd name="connsiteY0" fmla="*/ 723900 h 723900"/>
                <a:gd name="connsiteX1" fmla="*/ 174625 w 1209675"/>
                <a:gd name="connsiteY1" fmla="*/ 155575 h 723900"/>
                <a:gd name="connsiteX2" fmla="*/ 212725 w 1209675"/>
                <a:gd name="connsiteY2" fmla="*/ 47625 h 723900"/>
                <a:gd name="connsiteX3" fmla="*/ 231775 w 1209675"/>
                <a:gd name="connsiteY3" fmla="*/ 19050 h 723900"/>
                <a:gd name="connsiteX4" fmla="*/ 247650 w 1209675"/>
                <a:gd name="connsiteY4" fmla="*/ 3175 h 723900"/>
                <a:gd name="connsiteX5" fmla="*/ 273050 w 1209675"/>
                <a:gd name="connsiteY5" fmla="*/ 0 h 723900"/>
                <a:gd name="connsiteX6" fmla="*/ 298450 w 1209675"/>
                <a:gd name="connsiteY6" fmla="*/ 6350 h 723900"/>
                <a:gd name="connsiteX7" fmla="*/ 323850 w 1209675"/>
                <a:gd name="connsiteY7" fmla="*/ 41275 h 723900"/>
                <a:gd name="connsiteX8" fmla="*/ 346075 w 1209675"/>
                <a:gd name="connsiteY8" fmla="*/ 95250 h 723900"/>
                <a:gd name="connsiteX9" fmla="*/ 406400 w 1209675"/>
                <a:gd name="connsiteY9" fmla="*/ 231775 h 723900"/>
                <a:gd name="connsiteX10" fmla="*/ 479425 w 1209675"/>
                <a:gd name="connsiteY10" fmla="*/ 396875 h 723900"/>
                <a:gd name="connsiteX11" fmla="*/ 523875 w 1209675"/>
                <a:gd name="connsiteY11" fmla="*/ 466725 h 723900"/>
                <a:gd name="connsiteX12" fmla="*/ 552450 w 1209675"/>
                <a:gd name="connsiteY12" fmla="*/ 479425 h 723900"/>
                <a:gd name="connsiteX13" fmla="*/ 584200 w 1209675"/>
                <a:gd name="connsiteY13" fmla="*/ 479425 h 723900"/>
                <a:gd name="connsiteX14" fmla="*/ 596900 w 1209675"/>
                <a:gd name="connsiteY14" fmla="*/ 469900 h 723900"/>
                <a:gd name="connsiteX15" fmla="*/ 596900 w 1209675"/>
                <a:gd name="connsiteY15" fmla="*/ 469900 h 723900"/>
                <a:gd name="connsiteX16" fmla="*/ 622300 w 1209675"/>
                <a:gd name="connsiteY16" fmla="*/ 447675 h 723900"/>
                <a:gd name="connsiteX17" fmla="*/ 628650 w 1209675"/>
                <a:gd name="connsiteY17" fmla="*/ 431800 h 723900"/>
                <a:gd name="connsiteX18" fmla="*/ 631825 w 1209675"/>
                <a:gd name="connsiteY18" fmla="*/ 422275 h 723900"/>
                <a:gd name="connsiteX19" fmla="*/ 638175 w 1209675"/>
                <a:gd name="connsiteY19" fmla="*/ 403225 h 723900"/>
                <a:gd name="connsiteX20" fmla="*/ 733425 w 1209675"/>
                <a:gd name="connsiteY20" fmla="*/ 127000 h 723900"/>
                <a:gd name="connsiteX21" fmla="*/ 755650 w 1209675"/>
                <a:gd name="connsiteY21" fmla="*/ 114300 h 723900"/>
                <a:gd name="connsiteX22" fmla="*/ 781050 w 1209675"/>
                <a:gd name="connsiteY22" fmla="*/ 111125 h 723900"/>
                <a:gd name="connsiteX23" fmla="*/ 803275 w 1209675"/>
                <a:gd name="connsiteY23" fmla="*/ 123825 h 723900"/>
                <a:gd name="connsiteX24" fmla="*/ 819150 w 1209675"/>
                <a:gd name="connsiteY24" fmla="*/ 142875 h 723900"/>
                <a:gd name="connsiteX25" fmla="*/ 831850 w 1209675"/>
                <a:gd name="connsiteY25" fmla="*/ 171450 h 723900"/>
                <a:gd name="connsiteX26" fmla="*/ 927100 w 1209675"/>
                <a:gd name="connsiteY26" fmla="*/ 371475 h 723900"/>
                <a:gd name="connsiteX27" fmla="*/ 946150 w 1209675"/>
                <a:gd name="connsiteY27" fmla="*/ 390525 h 723900"/>
                <a:gd name="connsiteX28" fmla="*/ 974725 w 1209675"/>
                <a:gd name="connsiteY28" fmla="*/ 393700 h 723900"/>
                <a:gd name="connsiteX29" fmla="*/ 990600 w 1209675"/>
                <a:gd name="connsiteY29" fmla="*/ 390525 h 723900"/>
                <a:gd name="connsiteX30" fmla="*/ 990600 w 1209675"/>
                <a:gd name="connsiteY30" fmla="*/ 390525 h 723900"/>
                <a:gd name="connsiteX31" fmla="*/ 1009650 w 1209675"/>
                <a:gd name="connsiteY31" fmla="*/ 358775 h 723900"/>
                <a:gd name="connsiteX32" fmla="*/ 1054100 w 1209675"/>
                <a:gd name="connsiteY32" fmla="*/ 187325 h 723900"/>
                <a:gd name="connsiteX33" fmla="*/ 1069975 w 1209675"/>
                <a:gd name="connsiteY33" fmla="*/ 165100 h 723900"/>
                <a:gd name="connsiteX34" fmla="*/ 1089025 w 1209675"/>
                <a:gd name="connsiteY34" fmla="*/ 155575 h 723900"/>
                <a:gd name="connsiteX35" fmla="*/ 1111250 w 1209675"/>
                <a:gd name="connsiteY35" fmla="*/ 158750 h 723900"/>
                <a:gd name="connsiteX36" fmla="*/ 1133475 w 1209675"/>
                <a:gd name="connsiteY36" fmla="*/ 171450 h 723900"/>
                <a:gd name="connsiteX37" fmla="*/ 1143000 w 1209675"/>
                <a:gd name="connsiteY37" fmla="*/ 184150 h 723900"/>
                <a:gd name="connsiteX38" fmla="*/ 1155700 w 1209675"/>
                <a:gd name="connsiteY38" fmla="*/ 203200 h 723900"/>
                <a:gd name="connsiteX39" fmla="*/ 1168400 w 1209675"/>
                <a:gd name="connsiteY39" fmla="*/ 225425 h 723900"/>
                <a:gd name="connsiteX40" fmla="*/ 1187450 w 1209675"/>
                <a:gd name="connsiteY40" fmla="*/ 244475 h 723900"/>
                <a:gd name="connsiteX41" fmla="*/ 1206500 w 1209675"/>
                <a:gd name="connsiteY41" fmla="*/ 266700 h 723900"/>
                <a:gd name="connsiteX42" fmla="*/ 1209675 w 1209675"/>
                <a:gd name="connsiteY42" fmla="*/ 269875 h 723900"/>
                <a:gd name="connsiteX0" fmla="*/ 0 w 1206500"/>
                <a:gd name="connsiteY0" fmla="*/ 723900 h 723900"/>
                <a:gd name="connsiteX1" fmla="*/ 174625 w 1206500"/>
                <a:gd name="connsiteY1" fmla="*/ 155575 h 723900"/>
                <a:gd name="connsiteX2" fmla="*/ 212725 w 1206500"/>
                <a:gd name="connsiteY2" fmla="*/ 47625 h 723900"/>
                <a:gd name="connsiteX3" fmla="*/ 231775 w 1206500"/>
                <a:gd name="connsiteY3" fmla="*/ 19050 h 723900"/>
                <a:gd name="connsiteX4" fmla="*/ 247650 w 1206500"/>
                <a:gd name="connsiteY4" fmla="*/ 3175 h 723900"/>
                <a:gd name="connsiteX5" fmla="*/ 273050 w 1206500"/>
                <a:gd name="connsiteY5" fmla="*/ 0 h 723900"/>
                <a:gd name="connsiteX6" fmla="*/ 298450 w 1206500"/>
                <a:gd name="connsiteY6" fmla="*/ 6350 h 723900"/>
                <a:gd name="connsiteX7" fmla="*/ 323850 w 1206500"/>
                <a:gd name="connsiteY7" fmla="*/ 41275 h 723900"/>
                <a:gd name="connsiteX8" fmla="*/ 346075 w 1206500"/>
                <a:gd name="connsiteY8" fmla="*/ 95250 h 723900"/>
                <a:gd name="connsiteX9" fmla="*/ 406400 w 1206500"/>
                <a:gd name="connsiteY9" fmla="*/ 231775 h 723900"/>
                <a:gd name="connsiteX10" fmla="*/ 479425 w 1206500"/>
                <a:gd name="connsiteY10" fmla="*/ 396875 h 723900"/>
                <a:gd name="connsiteX11" fmla="*/ 523875 w 1206500"/>
                <a:gd name="connsiteY11" fmla="*/ 466725 h 723900"/>
                <a:gd name="connsiteX12" fmla="*/ 552450 w 1206500"/>
                <a:gd name="connsiteY12" fmla="*/ 479425 h 723900"/>
                <a:gd name="connsiteX13" fmla="*/ 584200 w 1206500"/>
                <a:gd name="connsiteY13" fmla="*/ 479425 h 723900"/>
                <a:gd name="connsiteX14" fmla="*/ 596900 w 1206500"/>
                <a:gd name="connsiteY14" fmla="*/ 469900 h 723900"/>
                <a:gd name="connsiteX15" fmla="*/ 596900 w 1206500"/>
                <a:gd name="connsiteY15" fmla="*/ 469900 h 723900"/>
                <a:gd name="connsiteX16" fmla="*/ 622300 w 1206500"/>
                <a:gd name="connsiteY16" fmla="*/ 447675 h 723900"/>
                <a:gd name="connsiteX17" fmla="*/ 628650 w 1206500"/>
                <a:gd name="connsiteY17" fmla="*/ 431800 h 723900"/>
                <a:gd name="connsiteX18" fmla="*/ 631825 w 1206500"/>
                <a:gd name="connsiteY18" fmla="*/ 422275 h 723900"/>
                <a:gd name="connsiteX19" fmla="*/ 638175 w 1206500"/>
                <a:gd name="connsiteY19" fmla="*/ 403225 h 723900"/>
                <a:gd name="connsiteX20" fmla="*/ 733425 w 1206500"/>
                <a:gd name="connsiteY20" fmla="*/ 127000 h 723900"/>
                <a:gd name="connsiteX21" fmla="*/ 755650 w 1206500"/>
                <a:gd name="connsiteY21" fmla="*/ 114300 h 723900"/>
                <a:gd name="connsiteX22" fmla="*/ 781050 w 1206500"/>
                <a:gd name="connsiteY22" fmla="*/ 111125 h 723900"/>
                <a:gd name="connsiteX23" fmla="*/ 803275 w 1206500"/>
                <a:gd name="connsiteY23" fmla="*/ 123825 h 723900"/>
                <a:gd name="connsiteX24" fmla="*/ 819150 w 1206500"/>
                <a:gd name="connsiteY24" fmla="*/ 142875 h 723900"/>
                <a:gd name="connsiteX25" fmla="*/ 831850 w 1206500"/>
                <a:gd name="connsiteY25" fmla="*/ 171450 h 723900"/>
                <a:gd name="connsiteX26" fmla="*/ 927100 w 1206500"/>
                <a:gd name="connsiteY26" fmla="*/ 371475 h 723900"/>
                <a:gd name="connsiteX27" fmla="*/ 946150 w 1206500"/>
                <a:gd name="connsiteY27" fmla="*/ 390525 h 723900"/>
                <a:gd name="connsiteX28" fmla="*/ 974725 w 1206500"/>
                <a:gd name="connsiteY28" fmla="*/ 393700 h 723900"/>
                <a:gd name="connsiteX29" fmla="*/ 990600 w 1206500"/>
                <a:gd name="connsiteY29" fmla="*/ 390525 h 723900"/>
                <a:gd name="connsiteX30" fmla="*/ 990600 w 1206500"/>
                <a:gd name="connsiteY30" fmla="*/ 390525 h 723900"/>
                <a:gd name="connsiteX31" fmla="*/ 1009650 w 1206500"/>
                <a:gd name="connsiteY31" fmla="*/ 358775 h 723900"/>
                <a:gd name="connsiteX32" fmla="*/ 1054100 w 1206500"/>
                <a:gd name="connsiteY32" fmla="*/ 187325 h 723900"/>
                <a:gd name="connsiteX33" fmla="*/ 1069975 w 1206500"/>
                <a:gd name="connsiteY33" fmla="*/ 165100 h 723900"/>
                <a:gd name="connsiteX34" fmla="*/ 1089025 w 1206500"/>
                <a:gd name="connsiteY34" fmla="*/ 155575 h 723900"/>
                <a:gd name="connsiteX35" fmla="*/ 1111250 w 1206500"/>
                <a:gd name="connsiteY35" fmla="*/ 158750 h 723900"/>
                <a:gd name="connsiteX36" fmla="*/ 1133475 w 1206500"/>
                <a:gd name="connsiteY36" fmla="*/ 171450 h 723900"/>
                <a:gd name="connsiteX37" fmla="*/ 1143000 w 1206500"/>
                <a:gd name="connsiteY37" fmla="*/ 184150 h 723900"/>
                <a:gd name="connsiteX38" fmla="*/ 1155700 w 1206500"/>
                <a:gd name="connsiteY38" fmla="*/ 203200 h 723900"/>
                <a:gd name="connsiteX39" fmla="*/ 1168400 w 1206500"/>
                <a:gd name="connsiteY39" fmla="*/ 225425 h 723900"/>
                <a:gd name="connsiteX40" fmla="*/ 1187450 w 1206500"/>
                <a:gd name="connsiteY40" fmla="*/ 244475 h 723900"/>
                <a:gd name="connsiteX41" fmla="*/ 1206500 w 1206500"/>
                <a:gd name="connsiteY41" fmla="*/ 266700 h 723900"/>
                <a:gd name="connsiteX42" fmla="*/ 1203325 w 1206500"/>
                <a:gd name="connsiteY42" fmla="*/ 288925 h 723900"/>
                <a:gd name="connsiteX0" fmla="*/ 0 w 1203325"/>
                <a:gd name="connsiteY0" fmla="*/ 723900 h 723900"/>
                <a:gd name="connsiteX1" fmla="*/ 174625 w 1203325"/>
                <a:gd name="connsiteY1" fmla="*/ 155575 h 723900"/>
                <a:gd name="connsiteX2" fmla="*/ 212725 w 1203325"/>
                <a:gd name="connsiteY2" fmla="*/ 47625 h 723900"/>
                <a:gd name="connsiteX3" fmla="*/ 231775 w 1203325"/>
                <a:gd name="connsiteY3" fmla="*/ 19050 h 723900"/>
                <a:gd name="connsiteX4" fmla="*/ 247650 w 1203325"/>
                <a:gd name="connsiteY4" fmla="*/ 3175 h 723900"/>
                <a:gd name="connsiteX5" fmla="*/ 273050 w 1203325"/>
                <a:gd name="connsiteY5" fmla="*/ 0 h 723900"/>
                <a:gd name="connsiteX6" fmla="*/ 298450 w 1203325"/>
                <a:gd name="connsiteY6" fmla="*/ 6350 h 723900"/>
                <a:gd name="connsiteX7" fmla="*/ 323850 w 1203325"/>
                <a:gd name="connsiteY7" fmla="*/ 41275 h 723900"/>
                <a:gd name="connsiteX8" fmla="*/ 346075 w 1203325"/>
                <a:gd name="connsiteY8" fmla="*/ 95250 h 723900"/>
                <a:gd name="connsiteX9" fmla="*/ 406400 w 1203325"/>
                <a:gd name="connsiteY9" fmla="*/ 231775 h 723900"/>
                <a:gd name="connsiteX10" fmla="*/ 479425 w 1203325"/>
                <a:gd name="connsiteY10" fmla="*/ 396875 h 723900"/>
                <a:gd name="connsiteX11" fmla="*/ 523875 w 1203325"/>
                <a:gd name="connsiteY11" fmla="*/ 466725 h 723900"/>
                <a:gd name="connsiteX12" fmla="*/ 552450 w 1203325"/>
                <a:gd name="connsiteY12" fmla="*/ 479425 h 723900"/>
                <a:gd name="connsiteX13" fmla="*/ 584200 w 1203325"/>
                <a:gd name="connsiteY13" fmla="*/ 479425 h 723900"/>
                <a:gd name="connsiteX14" fmla="*/ 596900 w 1203325"/>
                <a:gd name="connsiteY14" fmla="*/ 469900 h 723900"/>
                <a:gd name="connsiteX15" fmla="*/ 596900 w 1203325"/>
                <a:gd name="connsiteY15" fmla="*/ 469900 h 723900"/>
                <a:gd name="connsiteX16" fmla="*/ 622300 w 1203325"/>
                <a:gd name="connsiteY16" fmla="*/ 447675 h 723900"/>
                <a:gd name="connsiteX17" fmla="*/ 628650 w 1203325"/>
                <a:gd name="connsiteY17" fmla="*/ 431800 h 723900"/>
                <a:gd name="connsiteX18" fmla="*/ 631825 w 1203325"/>
                <a:gd name="connsiteY18" fmla="*/ 422275 h 723900"/>
                <a:gd name="connsiteX19" fmla="*/ 638175 w 1203325"/>
                <a:gd name="connsiteY19" fmla="*/ 403225 h 723900"/>
                <a:gd name="connsiteX20" fmla="*/ 733425 w 1203325"/>
                <a:gd name="connsiteY20" fmla="*/ 127000 h 723900"/>
                <a:gd name="connsiteX21" fmla="*/ 755650 w 1203325"/>
                <a:gd name="connsiteY21" fmla="*/ 114300 h 723900"/>
                <a:gd name="connsiteX22" fmla="*/ 781050 w 1203325"/>
                <a:gd name="connsiteY22" fmla="*/ 111125 h 723900"/>
                <a:gd name="connsiteX23" fmla="*/ 803275 w 1203325"/>
                <a:gd name="connsiteY23" fmla="*/ 123825 h 723900"/>
                <a:gd name="connsiteX24" fmla="*/ 819150 w 1203325"/>
                <a:gd name="connsiteY24" fmla="*/ 142875 h 723900"/>
                <a:gd name="connsiteX25" fmla="*/ 831850 w 1203325"/>
                <a:gd name="connsiteY25" fmla="*/ 171450 h 723900"/>
                <a:gd name="connsiteX26" fmla="*/ 927100 w 1203325"/>
                <a:gd name="connsiteY26" fmla="*/ 371475 h 723900"/>
                <a:gd name="connsiteX27" fmla="*/ 946150 w 1203325"/>
                <a:gd name="connsiteY27" fmla="*/ 390525 h 723900"/>
                <a:gd name="connsiteX28" fmla="*/ 974725 w 1203325"/>
                <a:gd name="connsiteY28" fmla="*/ 393700 h 723900"/>
                <a:gd name="connsiteX29" fmla="*/ 990600 w 1203325"/>
                <a:gd name="connsiteY29" fmla="*/ 390525 h 723900"/>
                <a:gd name="connsiteX30" fmla="*/ 990600 w 1203325"/>
                <a:gd name="connsiteY30" fmla="*/ 390525 h 723900"/>
                <a:gd name="connsiteX31" fmla="*/ 1009650 w 1203325"/>
                <a:gd name="connsiteY31" fmla="*/ 358775 h 723900"/>
                <a:gd name="connsiteX32" fmla="*/ 1054100 w 1203325"/>
                <a:gd name="connsiteY32" fmla="*/ 187325 h 723900"/>
                <a:gd name="connsiteX33" fmla="*/ 1069975 w 1203325"/>
                <a:gd name="connsiteY33" fmla="*/ 165100 h 723900"/>
                <a:gd name="connsiteX34" fmla="*/ 1089025 w 1203325"/>
                <a:gd name="connsiteY34" fmla="*/ 155575 h 723900"/>
                <a:gd name="connsiteX35" fmla="*/ 1111250 w 1203325"/>
                <a:gd name="connsiteY35" fmla="*/ 158750 h 723900"/>
                <a:gd name="connsiteX36" fmla="*/ 1133475 w 1203325"/>
                <a:gd name="connsiteY36" fmla="*/ 171450 h 723900"/>
                <a:gd name="connsiteX37" fmla="*/ 1143000 w 1203325"/>
                <a:gd name="connsiteY37" fmla="*/ 184150 h 723900"/>
                <a:gd name="connsiteX38" fmla="*/ 1155700 w 1203325"/>
                <a:gd name="connsiteY38" fmla="*/ 203200 h 723900"/>
                <a:gd name="connsiteX39" fmla="*/ 1168400 w 1203325"/>
                <a:gd name="connsiteY39" fmla="*/ 225425 h 723900"/>
                <a:gd name="connsiteX40" fmla="*/ 1187450 w 1203325"/>
                <a:gd name="connsiteY40" fmla="*/ 244475 h 723900"/>
                <a:gd name="connsiteX41" fmla="*/ 1196975 w 1203325"/>
                <a:gd name="connsiteY41" fmla="*/ 276225 h 723900"/>
                <a:gd name="connsiteX42" fmla="*/ 1203325 w 1203325"/>
                <a:gd name="connsiteY42" fmla="*/ 288925 h 723900"/>
                <a:gd name="connsiteX0" fmla="*/ 0 w 1203325"/>
                <a:gd name="connsiteY0" fmla="*/ 723900 h 723900"/>
                <a:gd name="connsiteX1" fmla="*/ 174625 w 1203325"/>
                <a:gd name="connsiteY1" fmla="*/ 155575 h 723900"/>
                <a:gd name="connsiteX2" fmla="*/ 212725 w 1203325"/>
                <a:gd name="connsiteY2" fmla="*/ 47625 h 723900"/>
                <a:gd name="connsiteX3" fmla="*/ 231775 w 1203325"/>
                <a:gd name="connsiteY3" fmla="*/ 19050 h 723900"/>
                <a:gd name="connsiteX4" fmla="*/ 247650 w 1203325"/>
                <a:gd name="connsiteY4" fmla="*/ 3175 h 723900"/>
                <a:gd name="connsiteX5" fmla="*/ 273050 w 1203325"/>
                <a:gd name="connsiteY5" fmla="*/ 0 h 723900"/>
                <a:gd name="connsiteX6" fmla="*/ 298450 w 1203325"/>
                <a:gd name="connsiteY6" fmla="*/ 6350 h 723900"/>
                <a:gd name="connsiteX7" fmla="*/ 323850 w 1203325"/>
                <a:gd name="connsiteY7" fmla="*/ 41275 h 723900"/>
                <a:gd name="connsiteX8" fmla="*/ 346075 w 1203325"/>
                <a:gd name="connsiteY8" fmla="*/ 95250 h 723900"/>
                <a:gd name="connsiteX9" fmla="*/ 406400 w 1203325"/>
                <a:gd name="connsiteY9" fmla="*/ 231775 h 723900"/>
                <a:gd name="connsiteX10" fmla="*/ 479425 w 1203325"/>
                <a:gd name="connsiteY10" fmla="*/ 396875 h 723900"/>
                <a:gd name="connsiteX11" fmla="*/ 523875 w 1203325"/>
                <a:gd name="connsiteY11" fmla="*/ 466725 h 723900"/>
                <a:gd name="connsiteX12" fmla="*/ 552450 w 1203325"/>
                <a:gd name="connsiteY12" fmla="*/ 479425 h 723900"/>
                <a:gd name="connsiteX13" fmla="*/ 584200 w 1203325"/>
                <a:gd name="connsiteY13" fmla="*/ 479425 h 723900"/>
                <a:gd name="connsiteX14" fmla="*/ 596900 w 1203325"/>
                <a:gd name="connsiteY14" fmla="*/ 469900 h 723900"/>
                <a:gd name="connsiteX15" fmla="*/ 596900 w 1203325"/>
                <a:gd name="connsiteY15" fmla="*/ 469900 h 723900"/>
                <a:gd name="connsiteX16" fmla="*/ 622300 w 1203325"/>
                <a:gd name="connsiteY16" fmla="*/ 447675 h 723900"/>
                <a:gd name="connsiteX17" fmla="*/ 628650 w 1203325"/>
                <a:gd name="connsiteY17" fmla="*/ 431800 h 723900"/>
                <a:gd name="connsiteX18" fmla="*/ 631825 w 1203325"/>
                <a:gd name="connsiteY18" fmla="*/ 422275 h 723900"/>
                <a:gd name="connsiteX19" fmla="*/ 638175 w 1203325"/>
                <a:gd name="connsiteY19" fmla="*/ 403225 h 723900"/>
                <a:gd name="connsiteX20" fmla="*/ 733425 w 1203325"/>
                <a:gd name="connsiteY20" fmla="*/ 127000 h 723900"/>
                <a:gd name="connsiteX21" fmla="*/ 755650 w 1203325"/>
                <a:gd name="connsiteY21" fmla="*/ 114300 h 723900"/>
                <a:gd name="connsiteX22" fmla="*/ 781050 w 1203325"/>
                <a:gd name="connsiteY22" fmla="*/ 111125 h 723900"/>
                <a:gd name="connsiteX23" fmla="*/ 803275 w 1203325"/>
                <a:gd name="connsiteY23" fmla="*/ 123825 h 723900"/>
                <a:gd name="connsiteX24" fmla="*/ 819150 w 1203325"/>
                <a:gd name="connsiteY24" fmla="*/ 142875 h 723900"/>
                <a:gd name="connsiteX25" fmla="*/ 831850 w 1203325"/>
                <a:gd name="connsiteY25" fmla="*/ 171450 h 723900"/>
                <a:gd name="connsiteX26" fmla="*/ 927100 w 1203325"/>
                <a:gd name="connsiteY26" fmla="*/ 371475 h 723900"/>
                <a:gd name="connsiteX27" fmla="*/ 946150 w 1203325"/>
                <a:gd name="connsiteY27" fmla="*/ 390525 h 723900"/>
                <a:gd name="connsiteX28" fmla="*/ 974725 w 1203325"/>
                <a:gd name="connsiteY28" fmla="*/ 393700 h 723900"/>
                <a:gd name="connsiteX29" fmla="*/ 990600 w 1203325"/>
                <a:gd name="connsiteY29" fmla="*/ 390525 h 723900"/>
                <a:gd name="connsiteX30" fmla="*/ 990600 w 1203325"/>
                <a:gd name="connsiteY30" fmla="*/ 390525 h 723900"/>
                <a:gd name="connsiteX31" fmla="*/ 1009650 w 1203325"/>
                <a:gd name="connsiteY31" fmla="*/ 358775 h 723900"/>
                <a:gd name="connsiteX32" fmla="*/ 1054100 w 1203325"/>
                <a:gd name="connsiteY32" fmla="*/ 187325 h 723900"/>
                <a:gd name="connsiteX33" fmla="*/ 1069975 w 1203325"/>
                <a:gd name="connsiteY33" fmla="*/ 165100 h 723900"/>
                <a:gd name="connsiteX34" fmla="*/ 1089025 w 1203325"/>
                <a:gd name="connsiteY34" fmla="*/ 155575 h 723900"/>
                <a:gd name="connsiteX35" fmla="*/ 1111250 w 1203325"/>
                <a:gd name="connsiteY35" fmla="*/ 158750 h 723900"/>
                <a:gd name="connsiteX36" fmla="*/ 1133475 w 1203325"/>
                <a:gd name="connsiteY36" fmla="*/ 171450 h 723900"/>
                <a:gd name="connsiteX37" fmla="*/ 1143000 w 1203325"/>
                <a:gd name="connsiteY37" fmla="*/ 184150 h 723900"/>
                <a:gd name="connsiteX38" fmla="*/ 1155700 w 1203325"/>
                <a:gd name="connsiteY38" fmla="*/ 203200 h 723900"/>
                <a:gd name="connsiteX39" fmla="*/ 1168400 w 1203325"/>
                <a:gd name="connsiteY39" fmla="*/ 225425 h 723900"/>
                <a:gd name="connsiteX40" fmla="*/ 1177925 w 1203325"/>
                <a:gd name="connsiteY40" fmla="*/ 247650 h 723900"/>
                <a:gd name="connsiteX41" fmla="*/ 1196975 w 1203325"/>
                <a:gd name="connsiteY41" fmla="*/ 276225 h 723900"/>
                <a:gd name="connsiteX42" fmla="*/ 1203325 w 1203325"/>
                <a:gd name="connsiteY42" fmla="*/ 288925 h 723900"/>
                <a:gd name="connsiteX0" fmla="*/ 0 w 1209675"/>
                <a:gd name="connsiteY0" fmla="*/ 723900 h 723900"/>
                <a:gd name="connsiteX1" fmla="*/ 180975 w 1209675"/>
                <a:gd name="connsiteY1" fmla="*/ 155575 h 723900"/>
                <a:gd name="connsiteX2" fmla="*/ 219075 w 1209675"/>
                <a:gd name="connsiteY2" fmla="*/ 47625 h 723900"/>
                <a:gd name="connsiteX3" fmla="*/ 238125 w 1209675"/>
                <a:gd name="connsiteY3" fmla="*/ 19050 h 723900"/>
                <a:gd name="connsiteX4" fmla="*/ 254000 w 1209675"/>
                <a:gd name="connsiteY4" fmla="*/ 3175 h 723900"/>
                <a:gd name="connsiteX5" fmla="*/ 279400 w 1209675"/>
                <a:gd name="connsiteY5" fmla="*/ 0 h 723900"/>
                <a:gd name="connsiteX6" fmla="*/ 304800 w 1209675"/>
                <a:gd name="connsiteY6" fmla="*/ 6350 h 723900"/>
                <a:gd name="connsiteX7" fmla="*/ 330200 w 1209675"/>
                <a:gd name="connsiteY7" fmla="*/ 41275 h 723900"/>
                <a:gd name="connsiteX8" fmla="*/ 352425 w 1209675"/>
                <a:gd name="connsiteY8" fmla="*/ 95250 h 723900"/>
                <a:gd name="connsiteX9" fmla="*/ 412750 w 1209675"/>
                <a:gd name="connsiteY9" fmla="*/ 231775 h 723900"/>
                <a:gd name="connsiteX10" fmla="*/ 485775 w 1209675"/>
                <a:gd name="connsiteY10" fmla="*/ 396875 h 723900"/>
                <a:gd name="connsiteX11" fmla="*/ 530225 w 1209675"/>
                <a:gd name="connsiteY11" fmla="*/ 466725 h 723900"/>
                <a:gd name="connsiteX12" fmla="*/ 558800 w 1209675"/>
                <a:gd name="connsiteY12" fmla="*/ 479425 h 723900"/>
                <a:gd name="connsiteX13" fmla="*/ 590550 w 1209675"/>
                <a:gd name="connsiteY13" fmla="*/ 479425 h 723900"/>
                <a:gd name="connsiteX14" fmla="*/ 603250 w 1209675"/>
                <a:gd name="connsiteY14" fmla="*/ 469900 h 723900"/>
                <a:gd name="connsiteX15" fmla="*/ 603250 w 1209675"/>
                <a:gd name="connsiteY15" fmla="*/ 469900 h 723900"/>
                <a:gd name="connsiteX16" fmla="*/ 628650 w 1209675"/>
                <a:gd name="connsiteY16" fmla="*/ 447675 h 723900"/>
                <a:gd name="connsiteX17" fmla="*/ 635000 w 1209675"/>
                <a:gd name="connsiteY17" fmla="*/ 431800 h 723900"/>
                <a:gd name="connsiteX18" fmla="*/ 638175 w 1209675"/>
                <a:gd name="connsiteY18" fmla="*/ 422275 h 723900"/>
                <a:gd name="connsiteX19" fmla="*/ 644525 w 1209675"/>
                <a:gd name="connsiteY19" fmla="*/ 403225 h 723900"/>
                <a:gd name="connsiteX20" fmla="*/ 739775 w 1209675"/>
                <a:gd name="connsiteY20" fmla="*/ 127000 h 723900"/>
                <a:gd name="connsiteX21" fmla="*/ 762000 w 1209675"/>
                <a:gd name="connsiteY21" fmla="*/ 114300 h 723900"/>
                <a:gd name="connsiteX22" fmla="*/ 787400 w 1209675"/>
                <a:gd name="connsiteY22" fmla="*/ 111125 h 723900"/>
                <a:gd name="connsiteX23" fmla="*/ 809625 w 1209675"/>
                <a:gd name="connsiteY23" fmla="*/ 123825 h 723900"/>
                <a:gd name="connsiteX24" fmla="*/ 825500 w 1209675"/>
                <a:gd name="connsiteY24" fmla="*/ 142875 h 723900"/>
                <a:gd name="connsiteX25" fmla="*/ 838200 w 1209675"/>
                <a:gd name="connsiteY25" fmla="*/ 171450 h 723900"/>
                <a:gd name="connsiteX26" fmla="*/ 933450 w 1209675"/>
                <a:gd name="connsiteY26" fmla="*/ 371475 h 723900"/>
                <a:gd name="connsiteX27" fmla="*/ 952500 w 1209675"/>
                <a:gd name="connsiteY27" fmla="*/ 390525 h 723900"/>
                <a:gd name="connsiteX28" fmla="*/ 981075 w 1209675"/>
                <a:gd name="connsiteY28" fmla="*/ 393700 h 723900"/>
                <a:gd name="connsiteX29" fmla="*/ 996950 w 1209675"/>
                <a:gd name="connsiteY29" fmla="*/ 390525 h 723900"/>
                <a:gd name="connsiteX30" fmla="*/ 996950 w 1209675"/>
                <a:gd name="connsiteY30" fmla="*/ 390525 h 723900"/>
                <a:gd name="connsiteX31" fmla="*/ 1016000 w 1209675"/>
                <a:gd name="connsiteY31" fmla="*/ 358775 h 723900"/>
                <a:gd name="connsiteX32" fmla="*/ 1060450 w 1209675"/>
                <a:gd name="connsiteY32" fmla="*/ 187325 h 723900"/>
                <a:gd name="connsiteX33" fmla="*/ 1076325 w 1209675"/>
                <a:gd name="connsiteY33" fmla="*/ 165100 h 723900"/>
                <a:gd name="connsiteX34" fmla="*/ 1095375 w 1209675"/>
                <a:gd name="connsiteY34" fmla="*/ 155575 h 723900"/>
                <a:gd name="connsiteX35" fmla="*/ 1117600 w 1209675"/>
                <a:gd name="connsiteY35" fmla="*/ 158750 h 723900"/>
                <a:gd name="connsiteX36" fmla="*/ 1139825 w 1209675"/>
                <a:gd name="connsiteY36" fmla="*/ 171450 h 723900"/>
                <a:gd name="connsiteX37" fmla="*/ 1149350 w 1209675"/>
                <a:gd name="connsiteY37" fmla="*/ 184150 h 723900"/>
                <a:gd name="connsiteX38" fmla="*/ 1162050 w 1209675"/>
                <a:gd name="connsiteY38" fmla="*/ 203200 h 723900"/>
                <a:gd name="connsiteX39" fmla="*/ 1174750 w 1209675"/>
                <a:gd name="connsiteY39" fmla="*/ 225425 h 723900"/>
                <a:gd name="connsiteX40" fmla="*/ 1184275 w 1209675"/>
                <a:gd name="connsiteY40" fmla="*/ 247650 h 723900"/>
                <a:gd name="connsiteX41" fmla="*/ 1203325 w 1209675"/>
                <a:gd name="connsiteY41" fmla="*/ 276225 h 723900"/>
                <a:gd name="connsiteX42" fmla="*/ 1209675 w 1209675"/>
                <a:gd name="connsiteY42" fmla="*/ 288925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09675" h="723900">
                  <a:moveTo>
                    <a:pt x="0" y="723900"/>
                  </a:moveTo>
                  <a:lnTo>
                    <a:pt x="180975" y="155575"/>
                  </a:lnTo>
                  <a:lnTo>
                    <a:pt x="219075" y="47625"/>
                  </a:lnTo>
                  <a:lnTo>
                    <a:pt x="238125" y="19050"/>
                  </a:lnTo>
                  <a:lnTo>
                    <a:pt x="254000" y="3175"/>
                  </a:lnTo>
                  <a:lnTo>
                    <a:pt x="279400" y="0"/>
                  </a:lnTo>
                  <a:lnTo>
                    <a:pt x="304800" y="6350"/>
                  </a:lnTo>
                  <a:lnTo>
                    <a:pt x="330200" y="41275"/>
                  </a:lnTo>
                  <a:lnTo>
                    <a:pt x="352425" y="95250"/>
                  </a:lnTo>
                  <a:lnTo>
                    <a:pt x="412750" y="231775"/>
                  </a:lnTo>
                  <a:lnTo>
                    <a:pt x="485775" y="396875"/>
                  </a:lnTo>
                  <a:lnTo>
                    <a:pt x="530225" y="466725"/>
                  </a:lnTo>
                  <a:lnTo>
                    <a:pt x="558800" y="479425"/>
                  </a:lnTo>
                  <a:lnTo>
                    <a:pt x="590550" y="479425"/>
                  </a:lnTo>
                  <a:lnTo>
                    <a:pt x="603250" y="469900"/>
                  </a:lnTo>
                  <a:lnTo>
                    <a:pt x="603250" y="469900"/>
                  </a:lnTo>
                  <a:lnTo>
                    <a:pt x="628650" y="447675"/>
                  </a:lnTo>
                  <a:lnTo>
                    <a:pt x="635000" y="431800"/>
                  </a:lnTo>
                  <a:lnTo>
                    <a:pt x="638175" y="422275"/>
                  </a:lnTo>
                  <a:lnTo>
                    <a:pt x="644525" y="403225"/>
                  </a:lnTo>
                  <a:lnTo>
                    <a:pt x="739775" y="127000"/>
                  </a:lnTo>
                  <a:lnTo>
                    <a:pt x="762000" y="114300"/>
                  </a:lnTo>
                  <a:lnTo>
                    <a:pt x="787400" y="111125"/>
                  </a:lnTo>
                  <a:lnTo>
                    <a:pt x="809625" y="123825"/>
                  </a:lnTo>
                  <a:lnTo>
                    <a:pt x="825500" y="142875"/>
                  </a:lnTo>
                  <a:lnTo>
                    <a:pt x="838200" y="171450"/>
                  </a:lnTo>
                  <a:lnTo>
                    <a:pt x="933450" y="371475"/>
                  </a:lnTo>
                  <a:lnTo>
                    <a:pt x="952500" y="390525"/>
                  </a:lnTo>
                  <a:lnTo>
                    <a:pt x="981075" y="393700"/>
                  </a:lnTo>
                  <a:lnTo>
                    <a:pt x="996950" y="390525"/>
                  </a:lnTo>
                  <a:lnTo>
                    <a:pt x="996950" y="390525"/>
                  </a:lnTo>
                  <a:lnTo>
                    <a:pt x="1016000" y="358775"/>
                  </a:lnTo>
                  <a:lnTo>
                    <a:pt x="1060450" y="187325"/>
                  </a:lnTo>
                  <a:lnTo>
                    <a:pt x="1076325" y="165100"/>
                  </a:lnTo>
                  <a:lnTo>
                    <a:pt x="1095375" y="155575"/>
                  </a:lnTo>
                  <a:lnTo>
                    <a:pt x="1117600" y="158750"/>
                  </a:lnTo>
                  <a:lnTo>
                    <a:pt x="1139825" y="171450"/>
                  </a:lnTo>
                  <a:lnTo>
                    <a:pt x="1149350" y="184150"/>
                  </a:lnTo>
                  <a:lnTo>
                    <a:pt x="1162050" y="203200"/>
                  </a:lnTo>
                  <a:lnTo>
                    <a:pt x="1174750" y="225425"/>
                  </a:lnTo>
                  <a:lnTo>
                    <a:pt x="1184275" y="247650"/>
                  </a:lnTo>
                  <a:lnTo>
                    <a:pt x="1203325" y="276225"/>
                  </a:lnTo>
                  <a:lnTo>
                    <a:pt x="1209675" y="288925"/>
                  </a:lnTo>
                </a:path>
              </a:pathLst>
            </a:custGeom>
            <a:noFill/>
            <a:ln>
              <a:solidFill>
                <a:srgbClr val="152E7D"/>
              </a:solidFill>
            </a:ln>
            <a:effectLst>
              <a:glow rad="12700">
                <a:srgbClr val="2148C5">
                  <a:alpha val="23000"/>
                </a:srgbClr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86508" y="5301120"/>
              <a:ext cx="206375" cy="130175"/>
            </a:xfrm>
            <a:custGeom>
              <a:avLst/>
              <a:gdLst>
                <a:gd name="connsiteX0" fmla="*/ 0 w 206375"/>
                <a:gd name="connsiteY0" fmla="*/ 53975 h 130175"/>
                <a:gd name="connsiteX1" fmla="*/ 34925 w 206375"/>
                <a:gd name="connsiteY1" fmla="*/ 107950 h 130175"/>
                <a:gd name="connsiteX2" fmla="*/ 50800 w 206375"/>
                <a:gd name="connsiteY2" fmla="*/ 123825 h 130175"/>
                <a:gd name="connsiteX3" fmla="*/ 69850 w 206375"/>
                <a:gd name="connsiteY3" fmla="*/ 130175 h 130175"/>
                <a:gd name="connsiteX4" fmla="*/ 85725 w 206375"/>
                <a:gd name="connsiteY4" fmla="*/ 127000 h 130175"/>
                <a:gd name="connsiteX5" fmla="*/ 85725 w 206375"/>
                <a:gd name="connsiteY5" fmla="*/ 127000 h 130175"/>
                <a:gd name="connsiteX6" fmla="*/ 101600 w 206375"/>
                <a:gd name="connsiteY6" fmla="*/ 101600 h 130175"/>
                <a:gd name="connsiteX7" fmla="*/ 104775 w 206375"/>
                <a:gd name="connsiteY7" fmla="*/ 92075 h 130175"/>
                <a:gd name="connsiteX8" fmla="*/ 111125 w 206375"/>
                <a:gd name="connsiteY8" fmla="*/ 76200 h 130175"/>
                <a:gd name="connsiteX9" fmla="*/ 111125 w 206375"/>
                <a:gd name="connsiteY9" fmla="*/ 76200 h 130175"/>
                <a:gd name="connsiteX10" fmla="*/ 123825 w 206375"/>
                <a:gd name="connsiteY10" fmla="*/ 38100 h 130175"/>
                <a:gd name="connsiteX11" fmla="*/ 123825 w 206375"/>
                <a:gd name="connsiteY11" fmla="*/ 38100 h 130175"/>
                <a:gd name="connsiteX12" fmla="*/ 139700 w 206375"/>
                <a:gd name="connsiteY12" fmla="*/ 9525 h 130175"/>
                <a:gd name="connsiteX13" fmla="*/ 149225 w 206375"/>
                <a:gd name="connsiteY13" fmla="*/ 0 h 130175"/>
                <a:gd name="connsiteX14" fmla="*/ 149225 w 206375"/>
                <a:gd name="connsiteY14" fmla="*/ 0 h 130175"/>
                <a:gd name="connsiteX15" fmla="*/ 174625 w 206375"/>
                <a:gd name="connsiteY15" fmla="*/ 9525 h 130175"/>
                <a:gd name="connsiteX16" fmla="*/ 174625 w 206375"/>
                <a:gd name="connsiteY16" fmla="*/ 9525 h 130175"/>
                <a:gd name="connsiteX17" fmla="*/ 200025 w 206375"/>
                <a:gd name="connsiteY17" fmla="*/ 41275 h 130175"/>
                <a:gd name="connsiteX18" fmla="*/ 206375 w 206375"/>
                <a:gd name="connsiteY18" fmla="*/ 53975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6375" h="130175">
                  <a:moveTo>
                    <a:pt x="0" y="53975"/>
                  </a:moveTo>
                  <a:lnTo>
                    <a:pt x="34925" y="107950"/>
                  </a:lnTo>
                  <a:lnTo>
                    <a:pt x="50800" y="123825"/>
                  </a:lnTo>
                  <a:lnTo>
                    <a:pt x="69850" y="130175"/>
                  </a:lnTo>
                  <a:lnTo>
                    <a:pt x="85725" y="127000"/>
                  </a:lnTo>
                  <a:lnTo>
                    <a:pt x="85725" y="127000"/>
                  </a:lnTo>
                  <a:lnTo>
                    <a:pt x="101600" y="101600"/>
                  </a:lnTo>
                  <a:lnTo>
                    <a:pt x="104775" y="92075"/>
                  </a:lnTo>
                  <a:lnTo>
                    <a:pt x="111125" y="76200"/>
                  </a:lnTo>
                  <a:lnTo>
                    <a:pt x="111125" y="76200"/>
                  </a:lnTo>
                  <a:lnTo>
                    <a:pt x="123825" y="38100"/>
                  </a:lnTo>
                  <a:lnTo>
                    <a:pt x="123825" y="38100"/>
                  </a:lnTo>
                  <a:lnTo>
                    <a:pt x="139700" y="9525"/>
                  </a:lnTo>
                  <a:lnTo>
                    <a:pt x="149225" y="0"/>
                  </a:lnTo>
                  <a:lnTo>
                    <a:pt x="149225" y="0"/>
                  </a:lnTo>
                  <a:lnTo>
                    <a:pt x="174625" y="9525"/>
                  </a:lnTo>
                  <a:lnTo>
                    <a:pt x="174625" y="9525"/>
                  </a:lnTo>
                  <a:lnTo>
                    <a:pt x="200025" y="41275"/>
                  </a:lnTo>
                  <a:lnTo>
                    <a:pt x="206375" y="53975"/>
                  </a:lnTo>
                </a:path>
              </a:pathLst>
            </a:custGeom>
            <a:noFill/>
            <a:ln>
              <a:solidFill>
                <a:srgbClr val="152E7D"/>
              </a:solidFill>
            </a:ln>
            <a:effectLst>
              <a:glow rad="12700">
                <a:srgbClr val="152E7D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p:pic>
        <p:nvPicPr>
          <p:cNvPr id="25" name="Picture 14" descr="http://t0.gstatic.com/images?q=tbn:ANd9GcTD7s0uNnQsAclU4UagYRo9SPiq7Fs6zoOADF-8pW5s8QjcCyr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2977" r="76610" b="53345"/>
          <a:stretch/>
        </p:blipFill>
        <p:spPr bwMode="auto">
          <a:xfrm>
            <a:off x="6553200" y="4074545"/>
            <a:ext cx="650876" cy="6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0.gstatic.com/images?q=tbn:ANd9GcTD7s0uNnQsAclU4UagYRo9SPiq7Fs6zoOADF-8pW5s8QjcCyr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54741" r="75639"/>
          <a:stretch/>
        </p:blipFill>
        <p:spPr bwMode="auto">
          <a:xfrm>
            <a:off x="2640972" y="4130263"/>
            <a:ext cx="717336" cy="66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4800" cy="1371600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What is Requirement Extraction/Mining?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8" descr="Humor - Cartoon: When Requirements Stakeholders Are Less than Helpful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46" b="-1315"/>
          <a:stretch/>
        </p:blipFill>
        <p:spPr bwMode="auto">
          <a:xfrm>
            <a:off x="6629400" y="1480718"/>
            <a:ext cx="2349773" cy="20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umor - Cartoon: When Requirements Stakeholders Are Less than Helpfu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5" t="1925" r="34199" b="1"/>
          <a:stretch/>
        </p:blipFill>
        <p:spPr bwMode="auto">
          <a:xfrm>
            <a:off x="6631645" y="3641743"/>
            <a:ext cx="2191253" cy="207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184"/>
          <p:cNvSpPr>
            <a:spLocks noChangeArrowheads="1"/>
          </p:cNvSpPr>
          <p:nvPr/>
        </p:nvSpPr>
        <p:spPr bwMode="auto">
          <a:xfrm>
            <a:off x="2809547" y="1572993"/>
            <a:ext cx="72629" cy="11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38" name="Rectangle 186"/>
          <p:cNvSpPr>
            <a:spLocks noChangeArrowheads="1"/>
          </p:cNvSpPr>
          <p:nvPr/>
        </p:nvSpPr>
        <p:spPr bwMode="auto">
          <a:xfrm>
            <a:off x="4773629" y="1572993"/>
            <a:ext cx="72629" cy="11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71175" y="1683251"/>
            <a:ext cx="6143576" cy="4082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914400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defTabSz="914400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defTabSz="914400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Ask designers what matters</a:t>
            </a:r>
          </a:p>
          <a:p>
            <a:pPr lvl="1"/>
            <a:r>
              <a:rPr lang="en-US" sz="2100" dirty="0" smtClean="0">
                <a:latin typeface="Calibri" panose="020F0502020204030204" pitchFamily="34" charset="0"/>
              </a:rPr>
              <a:t>Overshoot, settling time, relation between events</a:t>
            </a:r>
            <a:endParaRPr lang="en-US" sz="2100" b="0" dirty="0" smtClean="0">
              <a:latin typeface="Calibri" panose="020F0502020204030204" pitchFamily="34" charset="0"/>
            </a:endParaRPr>
          </a:p>
          <a:p>
            <a:r>
              <a:rPr lang="en-US" sz="2400" b="0" dirty="0" smtClean="0">
                <a:latin typeface="Calibri" panose="020F0502020204030204" pitchFamily="34" charset="0"/>
              </a:rPr>
              <a:t>Translate designer interest into a “template”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Use Signal Temporal Logic (STL) for requirements, Parametric STL for templates (</a:t>
            </a:r>
            <a:r>
              <a:rPr lang="en-US" sz="2400" b="0" dirty="0" err="1" smtClean="0">
                <a:latin typeface="Calibri" panose="020F0502020204030204" pitchFamily="34" charset="0"/>
              </a:rPr>
              <a:t>Donz</a:t>
            </a:r>
            <a:r>
              <a:rPr lang="en-US" sz="2400" b="0" dirty="0" err="1" smtClean="0">
                <a:latin typeface="Calibri"/>
              </a:rPr>
              <a:t>é</a:t>
            </a:r>
            <a:r>
              <a:rPr lang="en-US" sz="2400" b="0" dirty="0" smtClean="0">
                <a:latin typeface="Calibri"/>
              </a:rPr>
              <a:t>, </a:t>
            </a:r>
            <a:r>
              <a:rPr lang="en-US" sz="2400" b="0" dirty="0" err="1" smtClean="0">
                <a:latin typeface="Calibri"/>
              </a:rPr>
              <a:t>Maler</a:t>
            </a:r>
            <a:r>
              <a:rPr lang="en-US" sz="2400" b="0" dirty="0" smtClean="0">
                <a:latin typeface="Calibri"/>
              </a:rPr>
              <a:t>, et al.)</a:t>
            </a: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27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/>
              <a:t>Signal Temporal Logic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19" y="3907114"/>
            <a:ext cx="3214839" cy="590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33001" y="3429000"/>
            <a:ext cx="3967999" cy="1360135"/>
            <a:chOff x="4038600" y="2971800"/>
            <a:chExt cx="3967999" cy="136013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 Black" pitchFamily="34" charset="0"/>
                </a:rPr>
                <a:t>0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 Black" pitchFamily="34" charset="0"/>
                </a:rPr>
                <a:t>5</a:t>
              </a:r>
              <a:r>
                <a:rPr lang="en-US" sz="1100" dirty="0" smtClean="0">
                  <a:latin typeface="Arial Black" pitchFamily="34" charset="0"/>
                </a:rPr>
                <a:t>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Arial Black" pitchFamily="34" charset="0"/>
                </a:rPr>
                <a:t>3</a:t>
              </a:r>
              <a:endParaRPr lang="en-US" sz="1100" dirty="0">
                <a:latin typeface="Arial Black" pitchFamily="34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34" y="3443848"/>
            <a:ext cx="156859" cy="137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0887" y="3568635"/>
            <a:ext cx="142334" cy="1828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ounded Rectangular Callout 22"/>
          <p:cNvSpPr/>
          <p:nvPr/>
        </p:nvSpPr>
        <p:spPr>
          <a:xfrm>
            <a:off x="914400" y="5513517"/>
            <a:ext cx="3222762" cy="582483"/>
          </a:xfrm>
          <a:prstGeom prst="wedgeRoundRectCallout">
            <a:avLst>
              <a:gd name="adj1" fmla="val -40611"/>
              <a:gd name="adj2" fmla="val -21711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Always between time 0 and </a:t>
            </a:r>
            <a:r>
              <a:rPr lang="en-US" dirty="0" smtClean="0"/>
              <a:t>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49375" y="1600200"/>
                <a:ext cx="7223025" cy="2142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defTabSz="914400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defTabSz="914400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defTabSz="914400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defTabSz="914400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defTabSz="914400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Calibri" panose="020F0502020204030204" pitchFamily="34" charset="0"/>
                  </a:rPr>
                  <a:t>Extension of Metric Temporal Logic (MTL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sz="2400" b="0" dirty="0">
                    <a:latin typeface="Calibri" panose="020F0502020204030204" pitchFamily="34" charset="0"/>
                  </a:rPr>
                  <a:t>Allows tests over continuous-valued signal variables</a:t>
                </a:r>
              </a:p>
              <a:p>
                <a:r>
                  <a:rPr lang="en-US" sz="2400" b="0" dirty="0">
                    <a:latin typeface="Calibri" panose="020F0502020204030204" pitchFamily="34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0" i="1" dirty="0">
                    <a:latin typeface="Calibri" panose="020F0502020204030204" pitchFamily="34" charset="0"/>
                  </a:rPr>
                  <a:t>is </a:t>
                </a:r>
                <a:r>
                  <a:rPr lang="en-US" sz="2400" b="0" dirty="0">
                    <a:latin typeface="Calibri" panose="020F0502020204030204" pitchFamily="34" charset="0"/>
                  </a:rPr>
                  <a:t>always in (1,3) for the first 100 seconds</a:t>
                </a:r>
              </a:p>
              <a:p>
                <a:pPr marL="0" indent="0">
                  <a:buNone/>
                </a:pPr>
                <a:endParaRPr 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" y="1600200"/>
                <a:ext cx="7223025" cy="2142847"/>
              </a:xfrm>
              <a:prstGeom prst="rect">
                <a:avLst/>
              </a:prstGeom>
              <a:blipFill rotWithShape="1">
                <a:blip r:embed="rId12"/>
                <a:stretch>
                  <a:fillRect l="-506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/>
              <a:t>Signal Temporal Logic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34" y="3443848"/>
            <a:ext cx="156859" cy="137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0887" y="3568635"/>
            <a:ext cx="142334" cy="1828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549375" y="1600200"/>
            <a:ext cx="7223025" cy="2142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914400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defTabSz="914400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defTabSz="914400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Extension of Metric Temporal Logic (MTL)</a:t>
            </a:r>
          </a:p>
          <a:p>
            <a:r>
              <a:rPr lang="en-US" sz="2400" b="0" dirty="0">
                <a:latin typeface="Calibri" panose="020F0502020204030204" pitchFamily="34" charset="0"/>
              </a:rPr>
              <a:t>Allows tests over continuous-valued signal variables</a:t>
            </a:r>
          </a:p>
          <a:p>
            <a:r>
              <a:rPr lang="en-US" sz="2400" b="0" dirty="0">
                <a:latin typeface="Calibri" panose="020F0502020204030204" pitchFamily="34" charset="0"/>
              </a:rPr>
              <a:t>Example</a:t>
            </a:r>
            <a:r>
              <a:rPr lang="en-US" sz="2400" b="0" dirty="0" smtClean="0">
                <a:latin typeface="Calibri" panose="020F0502020204030204" pitchFamily="34" charset="0"/>
              </a:rPr>
              <a:t>: settling time is between 20 and 60</a:t>
            </a:r>
            <a:endParaRPr lang="en-US" sz="2400" b="0" dirty="0">
              <a:latin typeface="Calibri" panose="020F050202020403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240" y="3810000"/>
            <a:ext cx="3673794" cy="62373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4590" y="4121925"/>
            <a:ext cx="142334" cy="1828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509559" y="5327143"/>
                <a:ext cx="3124199" cy="692657"/>
              </a:xfrm>
              <a:prstGeom prst="wedgeRoundRectCallout">
                <a:avLst>
                  <a:gd name="adj1" fmla="val -33449"/>
                  <a:gd name="adj2" fmla="val -177272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latin typeface="Calibri" panose="020F0502020204030204" pitchFamily="34" charset="0"/>
                  </a:rPr>
                  <a:t>Eventually at some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 smtClean="0">
                    <a:latin typeface="Calibri" panose="020F0502020204030204" pitchFamily="34" charset="0"/>
                  </a:rPr>
                  <a:t> between </a:t>
                </a:r>
                <a:r>
                  <a:rPr lang="en-US" sz="2000" dirty="0">
                    <a:latin typeface="Calibri" panose="020F0502020204030204" pitchFamily="34" charset="0"/>
                  </a:rPr>
                  <a:t>time </a:t>
                </a:r>
                <a:r>
                  <a:rPr lang="en-US" sz="2000" dirty="0" smtClean="0">
                    <a:latin typeface="Calibri" panose="020F0502020204030204" pitchFamily="34" charset="0"/>
                  </a:rPr>
                  <a:t>20 and 60</a:t>
                </a:r>
                <a:endParaRPr lang="en-US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9" y="5327143"/>
                <a:ext cx="3124199" cy="692657"/>
              </a:xfrm>
              <a:prstGeom prst="wedgeRoundRectCallout">
                <a:avLst>
                  <a:gd name="adj1" fmla="val -33449"/>
                  <a:gd name="adj2" fmla="val -177272"/>
                  <a:gd name="adj3" fmla="val 16667"/>
                </a:avLst>
              </a:prstGeom>
              <a:blipFill rotWithShape="1">
                <a:blip r:embed="rId17"/>
                <a:stretch>
                  <a:fillRect b="-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3886200" y="5327142"/>
                <a:ext cx="3199724" cy="845058"/>
              </a:xfrm>
              <a:prstGeom prst="wedgeRoundRectCallout">
                <a:avLst>
                  <a:gd name="adj1" fmla="val -108313"/>
                  <a:gd name="adj2" fmla="val -156369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latin typeface="Calibri" panose="020F0502020204030204" pitchFamily="34" charset="0"/>
                  </a:rPr>
                  <a:t>From that time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>
                    <a:latin typeface="Calibri" panose="020F0502020204030204" pitchFamily="34" charset="0"/>
                  </a:rPr>
                  <a:t> always till the end of the signal trace</a:t>
                </a:r>
                <a:endParaRPr lang="en-US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327142"/>
                <a:ext cx="3199724" cy="845058"/>
              </a:xfrm>
              <a:prstGeom prst="wedgeRoundRectCallout">
                <a:avLst>
                  <a:gd name="adj1" fmla="val -108313"/>
                  <a:gd name="adj2" fmla="val -156369"/>
                  <a:gd name="adj3" fmla="val 16667"/>
                </a:avLst>
              </a:prstGeom>
              <a:blipFill rotWithShape="1">
                <a:blip r:embed="rId18"/>
                <a:stretch>
                  <a:fillRect r="-481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327400"/>
            <a:ext cx="50800" cy="507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327400"/>
            <a:ext cx="50800" cy="5076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739196" y="3543554"/>
            <a:ext cx="3907794" cy="1443072"/>
            <a:chOff x="4175992" y="4641463"/>
            <a:chExt cx="3907794" cy="1443072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Arial Black" pitchFamily="34" charset="0"/>
                  </a:rPr>
                  <a:t>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smtClean="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34" name="Freeform 33"/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smtClean="0">
                  <a:latin typeface="Arial Black" pitchFamily="34" charset="0"/>
                </a:rPr>
                <a:t>-0.1 </a:t>
              </a:r>
              <a:endParaRPr lang="en-US" sz="900" dirty="0" smtClean="0">
                <a:latin typeface="Arial Black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>
                  <a:latin typeface="Arial Black" pitchFamily="34" charset="0"/>
                </a:rPr>
                <a:t>+</a:t>
              </a:r>
              <a:r>
                <a:rPr lang="en-US" sz="900" smtClean="0">
                  <a:latin typeface="Arial Black" pitchFamily="34" charset="0"/>
                </a:rPr>
                <a:t>0.1</a:t>
              </a:r>
              <a:endParaRPr lang="en-US" sz="900" dirty="0" smtClean="0">
                <a:latin typeface="Arial Black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 Black" pitchFamily="34" charset="0"/>
                </a:rPr>
                <a:t>6</a:t>
              </a:r>
              <a:r>
                <a:rPr lang="en-US" sz="1100" dirty="0" smtClean="0">
                  <a:latin typeface="Arial Black" pitchFamily="34" charset="0"/>
                </a:rPr>
                <a:t>0</a:t>
              </a:r>
              <a:endParaRPr lang="en-US" sz="1100" dirty="0">
                <a:latin typeface="Arial Black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992" y="4641463"/>
              <a:ext cx="156859" cy="13716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6990" y="4274325"/>
            <a:ext cx="142334" cy="1828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29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458200" cy="205263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anose="020F0502020204030204" pitchFamily="34" charset="0"/>
              </a:rPr>
              <a:t>Verification &amp; Validation</a:t>
            </a:r>
            <a:br>
              <a:rPr lang="en-US" sz="2800" dirty="0" smtClean="0">
                <a:latin typeface="Calibri" panose="020F0502020204030204" pitchFamily="34" charset="0"/>
              </a:rPr>
            </a:br>
            <a:r>
              <a:rPr lang="en-US" sz="2800" dirty="0" smtClean="0">
                <a:latin typeface="Calibri" panose="020F0502020204030204" pitchFamily="34" charset="0"/>
              </a:rPr>
              <a:t>for </a:t>
            </a:r>
            <a:br>
              <a:rPr lang="en-US" sz="2800" dirty="0" smtClean="0">
                <a:latin typeface="Calibri" panose="020F0502020204030204" pitchFamily="34" charset="0"/>
              </a:rPr>
            </a:br>
            <a:r>
              <a:rPr lang="en-US" sz="2800" dirty="0" smtClean="0">
                <a:latin typeface="Calibri" panose="020F0502020204030204" pitchFamily="34" charset="0"/>
              </a:rPr>
              <a:t>Automoti</a:t>
            </a:r>
            <a:r>
              <a:rPr lang="en-US" sz="2800" dirty="0" smtClean="0"/>
              <a:t>v</a:t>
            </a:r>
            <a:r>
              <a:rPr lang="en-US" sz="2800" dirty="0"/>
              <a:t>e</a:t>
            </a:r>
            <a:r>
              <a:rPr lang="en-US" sz="2800" dirty="0" smtClean="0">
                <a:latin typeface="Calibri" panose="020F0502020204030204" pitchFamily="34" charset="0"/>
              </a:rPr>
              <a:t> Control Systems</a:t>
            </a:r>
            <a:br>
              <a:rPr lang="en-US" sz="2800" dirty="0" smtClean="0">
                <a:latin typeface="Calibri" panose="020F0502020204030204" pitchFamily="34" charset="0"/>
              </a:rPr>
            </a:b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Problem</a:t>
            </a:r>
            <a:endParaRPr lang="en-US" sz="4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837882"/>
          </a:xfrm>
        </p:spPr>
        <p:txBody>
          <a:bodyPr>
            <a:normAutofit/>
          </a:bodyPr>
          <a:lstStyle/>
          <a:p>
            <a:r>
              <a:rPr lang="en-US" dirty="0" smtClean="0"/>
              <a:t>Robust Satisfaction of Signal Temporal Logic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471174" y="1683251"/>
                <a:ext cx="7453625" cy="2041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defTabSz="914400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defTabSz="914400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defTabSz="914400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defTabSz="914400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defTabSz="914400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Aft>
                    <a:spcPts val="0"/>
                  </a:spcAft>
                  <a:buClr>
                    <a:srgbClr val="727CA3"/>
                  </a:buClr>
                </a:pPr>
                <a:r>
                  <a:rPr lang="en-US" sz="2400" b="0" dirty="0" smtClean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Quantify </a:t>
                </a: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“how much” a trace satisfies a </a:t>
                </a:r>
                <a:r>
                  <a:rPr lang="en-US" sz="2400" b="0" dirty="0" smtClean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property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𝜑</m:t>
                    </m:r>
                  </m:oMath>
                </a14:m>
                <a:endParaRPr lang="en-US" sz="2400" b="0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lvl="0">
                  <a:spcAft>
                    <a:spcPts val="0"/>
                  </a:spcAft>
                  <a:buClr>
                    <a:srgbClr val="727CA3"/>
                  </a:buClr>
                </a:pP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Large positive value : trace easily satisfies </a:t>
                </a:r>
                <a:r>
                  <a:rPr lang="en-US" sz="2400" b="0" i="1" dirty="0">
                    <a:solidFill>
                      <a:prstClr val="black"/>
                    </a:solidFill>
                    <a:latin typeface="Calibri" panose="020F0502020204030204" pitchFamily="34" charset="0"/>
                    <a:sym typeface="Symbol"/>
                  </a:rPr>
                  <a:t></a:t>
                </a:r>
                <a:endParaRPr lang="en-US" sz="2400" b="0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lvl="0">
                  <a:spcAft>
                    <a:spcPts val="0"/>
                  </a:spcAft>
                  <a:buClr>
                    <a:srgbClr val="727CA3"/>
                  </a:buClr>
                </a:pP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Small positive value: trace close to violating </a:t>
                </a:r>
                <a:r>
                  <a:rPr lang="en-US" sz="2400" b="0" i="1" dirty="0">
                    <a:solidFill>
                      <a:prstClr val="black"/>
                    </a:solidFill>
                    <a:latin typeface="Calibri" panose="020F0502020204030204" pitchFamily="34" charset="0"/>
                    <a:sym typeface="Symbol"/>
                  </a:rPr>
                  <a:t></a:t>
                </a:r>
                <a:endParaRPr lang="en-US" sz="2400" b="0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lvl="0">
                  <a:spcAft>
                    <a:spcPts val="0"/>
                  </a:spcAft>
                  <a:buClr>
                    <a:srgbClr val="727CA3"/>
                  </a:buClr>
                </a:pPr>
                <a:r>
                  <a:rPr lang="en-US" sz="2400" b="0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Negative value: trace does not satisfy </a:t>
                </a:r>
                <a:r>
                  <a:rPr lang="en-US" sz="2400" b="0" i="1" dirty="0" smtClean="0">
                    <a:solidFill>
                      <a:prstClr val="black"/>
                    </a:solidFill>
                    <a:latin typeface="Calibri" panose="020F0502020204030204" pitchFamily="34" charset="0"/>
                    <a:sym typeface="Symbol"/>
                  </a:rPr>
                  <a:t></a:t>
                </a:r>
                <a:endParaRPr lang="en-US" sz="2400" b="0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4" y="1683251"/>
                <a:ext cx="7453625" cy="2041247"/>
              </a:xfrm>
              <a:prstGeom prst="rect">
                <a:avLst/>
              </a:prstGeom>
              <a:blipFill rotWithShape="1">
                <a:blip r:embed="rId2"/>
                <a:stretch>
                  <a:fillRect l="-491" t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810000" y="4419600"/>
            <a:ext cx="4479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Seminal work by Pappas and 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Fainekos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</a:rPr>
              <a:t>: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Robust Semantics for MTL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Quantitative semantics and efficient robust satisfaction value computation algorithms: 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Donzé</a:t>
            </a:r>
            <a:r>
              <a:rPr lang="en-US" sz="2000" dirty="0" smtClean="0">
                <a:solidFill>
                  <a:srgbClr val="C00000"/>
                </a:solidFill>
                <a:latin typeface="Calibri"/>
              </a:rPr>
              <a:t>,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</a:rPr>
              <a:t>Maler</a:t>
            </a:r>
            <a:r>
              <a:rPr lang="en-US" sz="2000" dirty="0" smtClean="0">
                <a:solidFill>
                  <a:srgbClr val="C00000"/>
                </a:solidFill>
                <a:latin typeface="Calibri"/>
              </a:rPr>
              <a:t>, Ferrer et al.</a:t>
            </a:r>
            <a:endParaRPr lang="en-US" sz="20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30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/>
              <a:t>Parametric Signal Temporal Logic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49375" y="1600200"/>
                <a:ext cx="7223025" cy="411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defTabSz="914400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defTabSz="914400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defTabSz="914400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defTabSz="914400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defTabSz="914400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Constants in STL formula replaced with parameters</a:t>
                </a:r>
              </a:p>
              <a:p>
                <a:pPr lvl="1"/>
                <a:r>
                  <a:rPr lang="en-US" sz="2400" dirty="0">
                    <a:solidFill>
                      <a:srgbClr val="2148C5"/>
                    </a:solidFill>
                    <a:latin typeface="Calibri" panose="020F0502020204030204" pitchFamily="34" charset="0"/>
                  </a:rPr>
                  <a:t>Scale parameters</a:t>
                </a:r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Time parameters</a:t>
                </a:r>
              </a:p>
              <a:p>
                <a:r>
                  <a:rPr lang="en-US" sz="2400" b="0" dirty="0">
                    <a:latin typeface="Calibri" panose="020F0502020204030204" pitchFamily="34" charset="0"/>
                  </a:rPr>
                  <a:t>Examples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sym typeface="Wingdings 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sym typeface="Wingdings 2"/>
                          </a:rPr>
                          <m:t>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/>
                                <a:sym typeface="Wingdings 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sym typeface="Wingdings 2"/>
                              </a:rPr>
                              <m:t>𝜏</m:t>
                            </m:r>
                            <m:r>
                              <a:rPr lang="en-US" sz="2400" b="0" i="1" smtClean="0">
                                <a:latin typeface="Cambria Math"/>
                                <a:sym typeface="Wingdings 2"/>
                              </a:rPr>
                              <m:t>, 10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  <a:sym typeface="Wingdings 2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sym typeface="Wingdings 2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  <a:sym typeface="Wingdings 2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sym typeface="Wingdings 2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/>
                            <a:sym typeface="Wingdings 2"/>
                          </a:rPr>
                          <m:t>𝜋</m:t>
                        </m:r>
                      </m:e>
                    </m:d>
                  </m:oMath>
                </a14:m>
                <a:endParaRPr lang="en-US" sz="2400" b="0" dirty="0" smtClean="0">
                  <a:latin typeface="Calibri" panose="020F0502020204030204" pitchFamily="34" charset="0"/>
                  <a:sym typeface="Wingdings 2"/>
                </a:endParaRPr>
              </a:p>
              <a:p>
                <a:pPr marL="274320" lvl="1" indent="0">
                  <a:buNone/>
                </a:pPr>
                <a:endParaRPr lang="en-US" sz="2100" b="0" dirty="0" smtClean="0">
                  <a:latin typeface="Calibri" panose="020F0502020204030204" pitchFamily="34" charset="0"/>
                  <a:sym typeface="Wingdings 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𝑒𝑎𝑟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≠2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∧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  <a:sym typeface="Symbol"/>
                                    </a:rPr>
                                    <m:t>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sym typeface="Symbol"/>
                                        </a:rPr>
                                        <m:t>0,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  <a:sym typeface="Symbol"/>
                                        </a:rPr>
                                        <m:t>𝜖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sym typeface="Symbol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  <a:sym typeface="Symbol"/>
                                </a:rPr>
                                <m:t>𝑔𝑒𝑎𝑟</m:t>
                              </m:r>
                              <m:r>
                                <a:rPr lang="en-US" sz="2400" i="1">
                                  <a:latin typeface="Cambria Math"/>
                                  <a:sym typeface="Symbol"/>
                                </a:rPr>
                                <m:t>=2)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⇒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boxPr>
                          <m:e>
                            <m:r>
                              <a:rPr lang="en-US" sz="2400" i="1">
                                <a:latin typeface="Cambria Math"/>
                                <a:sym typeface="Wingdings 2"/>
                              </a:rPr>
                              <m:t></m:t>
                            </m:r>
                          </m:e>
                        </m:box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𝜏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𝑔𝑒𝑎𝑟</m:t>
                    </m:r>
                    <m:r>
                      <a:rPr lang="en-US" sz="2400" b="0" i="1" smtClean="0">
                        <a:latin typeface="Cambria Math"/>
                      </a:rPr>
                      <m:t>=2)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endParaRPr 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" y="1600200"/>
                <a:ext cx="7223025" cy="4114800"/>
              </a:xfrm>
              <a:prstGeom prst="rect">
                <a:avLst/>
              </a:prstGeom>
              <a:blipFill rotWithShape="1">
                <a:blip r:embed="rId6"/>
                <a:stretch>
                  <a:fillRect l="-506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 bwMode="auto">
              <a:xfrm>
                <a:off x="4633686" y="3149768"/>
                <a:ext cx="3613582" cy="101566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libri" panose="020F0502020204030204" pitchFamily="34" charset="0"/>
                  </a:rPr>
                  <a:t>Between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some time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2000" dirty="0" smtClean="0">
                    <a:latin typeface="Calibri" panose="020F0502020204030204" pitchFamily="34" charset="0"/>
                  </a:rPr>
                  <a:t>and 10 seconds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 smtClean="0">
                    <a:latin typeface="Calibri" panose="020F0502020204030204" pitchFamily="34" charset="0"/>
                  </a:rPr>
                  <a:t> remains greater than </a:t>
                </a:r>
                <a:r>
                  <a:rPr lang="en-US" sz="2000" dirty="0" smtClean="0">
                    <a:solidFill>
                      <a:srgbClr val="2148C5"/>
                    </a:solidFill>
                    <a:latin typeface="Calibri" panose="020F0502020204030204" pitchFamily="34" charset="0"/>
                  </a:rPr>
                  <a:t>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148C5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sz="2000" dirty="0" smtClean="0">
                    <a:solidFill>
                      <a:srgbClr val="2148C5"/>
                    </a:solidFill>
                    <a:latin typeface="Calibri" panose="020F0502020204030204" pitchFamily="34" charset="0"/>
                  </a:rPr>
                  <a:t>.</a:t>
                </a:r>
                <a:endParaRPr lang="en-US" sz="2000" dirty="0">
                  <a:solidFill>
                    <a:srgbClr val="2148C5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3686" y="3149768"/>
                <a:ext cx="3613582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1338" t="-1754" b="-8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 bwMode="auto">
              <a:xfrm>
                <a:off x="4605793" y="5311914"/>
                <a:ext cx="4157207" cy="70788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libri" panose="020F0502020204030204" pitchFamily="34" charset="0"/>
                  </a:rPr>
                  <a:t>After transmission shifts to gear 2, it remains in gear 2 for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at least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2000" dirty="0" smtClean="0">
                    <a:latin typeface="Calibri" panose="020F0502020204030204" pitchFamily="34" charset="0"/>
                  </a:rPr>
                  <a:t>secs </a:t>
                </a:r>
                <a:endParaRPr lang="en-US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793" y="5311914"/>
                <a:ext cx="4157207" cy="707886"/>
              </a:xfrm>
              <a:prstGeom prst="rect">
                <a:avLst/>
              </a:prstGeom>
              <a:blipFill rotWithShape="1">
                <a:blip r:embed="rId8"/>
                <a:stretch>
                  <a:fillRect l="-1310" t="-2459" b="-10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31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304800"/>
            <a:ext cx="8305800" cy="990600"/>
          </a:xfrm>
          <a:prstGeom prst="rect">
            <a:avLst/>
          </a:prstGeom>
        </p:spPr>
        <p:txBody>
          <a:bodyPr vert="horz" anchor="ctr" anchorCtr="0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Requirement Mining using CEGIS        </a:t>
            </a:r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[Jin et al. HSCC 2013]</a:t>
            </a:r>
            <a:endParaRPr lang="en-US" sz="29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0870" y="1219200"/>
            <a:ext cx="3147330" cy="1689100"/>
            <a:chOff x="361950" y="1265555"/>
            <a:chExt cx="2994930" cy="16891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Isosceles Triangle 6"/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81000" y="4230039"/>
            <a:ext cx="2488293" cy="64676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Find “Tightest” Answers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561499" y="5607931"/>
            <a:ext cx="2334101" cy="678257"/>
          </a:xfrm>
          <a:prstGeom prst="round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Settling Time is </a:t>
            </a:r>
            <a:r>
              <a:rPr lang="en-US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??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Overshoot is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??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Upper Bound on x is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??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98507" y="2056125"/>
            <a:ext cx="2488293" cy="120280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Are there behaviors that do NOT satisfy these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requirements?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4710685" y="4246693"/>
            <a:ext cx="2285999" cy="678257"/>
          </a:xfrm>
          <a:prstGeom prst="round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Settling Time is 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6.3 </a:t>
            </a:r>
            <a:r>
              <a:rPr lang="en-US" sz="1400" u="sng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ms</a:t>
            </a:r>
            <a:endParaRPr lang="en-US" sz="1400" b="1" u="sng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Overshoot is 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5.6 </a:t>
            </a:r>
            <a:r>
              <a:rPr lang="en-US" sz="1400" u="sng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KPa</a:t>
            </a:r>
            <a:endParaRPr lang="en-US" sz="1400" u="sng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Upper Bound on x is 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4.1</a:t>
            </a:r>
            <a:endParaRPr lang="en-US" sz="1400" u="sng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4675911" y="2076702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3" name="Bent-Up Arrow 32"/>
          <p:cNvSpPr/>
          <p:nvPr/>
        </p:nvSpPr>
        <p:spPr>
          <a:xfrm>
            <a:off x="7031458" y="3279931"/>
            <a:ext cx="660400" cy="1280160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1037879" y="3392939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16200000">
            <a:off x="1340418" y="5085402"/>
            <a:ext cx="675082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2895600" y="4375111"/>
            <a:ext cx="1780311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 rot="5400000">
            <a:off x="7135714" y="4222235"/>
            <a:ext cx="2174153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792383" y="4229760"/>
            <a:ext cx="914400" cy="490130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197D19"/>
                </a:solidFill>
                <a:latin typeface="Calibri" panose="020F0502020204030204" pitchFamily="34" charset="0"/>
              </a:rPr>
              <a:t>NO</a:t>
            </a:r>
            <a:endParaRPr lang="en-US" b="1" dirty="0">
              <a:solidFill>
                <a:srgbClr val="197D19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Round Single Corner Rectangle 38"/>
          <p:cNvSpPr/>
          <p:nvPr/>
        </p:nvSpPr>
        <p:spPr>
          <a:xfrm>
            <a:off x="6435298" y="5486401"/>
            <a:ext cx="2285999" cy="678257"/>
          </a:xfrm>
          <a:prstGeom prst="round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Settling Time is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6.3 </a:t>
            </a:r>
            <a:r>
              <a:rPr lang="en-US" sz="1400" u="sng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ms</a:t>
            </a:r>
            <a:endParaRPr lang="en-US" sz="1400" b="1" u="sng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Overshoot is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5.6 </a:t>
            </a:r>
            <a:r>
              <a:rPr lang="en-US" sz="1400" u="sng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KPa</a:t>
            </a:r>
            <a:endParaRPr lang="en-US" sz="1400" u="sng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Upper Bound on x is </a:t>
            </a:r>
            <a:r>
              <a:rPr lang="en-US" sz="1400" u="sng" dirty="0" smtClean="0">
                <a:solidFill>
                  <a:schemeClr val="tx1"/>
                </a:solidFill>
                <a:latin typeface="Calibri" panose="020F0502020204030204" pitchFamily="34" charset="0"/>
              </a:rPr>
              <a:t>4.1</a:t>
            </a:r>
            <a:endParaRPr lang="en-US" sz="1400" u="sng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085045" y="3030615"/>
            <a:ext cx="1159295" cy="855585"/>
            <a:chOff x="3085045" y="3030615"/>
            <a:chExt cx="1159295" cy="855585"/>
          </a:xfrm>
        </p:grpSpPr>
        <p:sp>
          <p:nvSpPr>
            <p:cNvPr id="43" name="Snip Single Corner Rectangle 42"/>
            <p:cNvSpPr/>
            <p:nvPr/>
          </p:nvSpPr>
          <p:spPr>
            <a:xfrm>
              <a:off x="3124200" y="3030615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352800" y="3121992"/>
              <a:ext cx="749031" cy="211288"/>
              <a:chOff x="5181600" y="2295174"/>
              <a:chExt cx="3047999" cy="1577578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extBox 44"/>
            <p:cNvSpPr txBox="1"/>
            <p:nvPr/>
          </p:nvSpPr>
          <p:spPr>
            <a:xfrm rot="31265">
              <a:off x="3105813" y="3055535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46170" y="3347678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646170" y="3484950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365769" y="3608953"/>
              <a:ext cx="749031" cy="211288"/>
              <a:chOff x="5181600" y="2295174"/>
              <a:chExt cx="3047999" cy="1577578"/>
            </a:xfrm>
          </p:grpSpPr>
          <p:sp>
            <p:nvSpPr>
              <p:cNvPr id="50" name="Freeform 49"/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TextBox 48"/>
            <p:cNvSpPr txBox="1"/>
            <p:nvPr/>
          </p:nvSpPr>
          <p:spPr>
            <a:xfrm rot="31265">
              <a:off x="3085045" y="3543154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n.</a:t>
              </a:r>
              <a:endParaRPr lang="en-US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048000" y="3827471"/>
            <a:ext cx="1479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Counterexamples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9" name="Right Arrow 58"/>
          <p:cNvSpPr/>
          <p:nvPr/>
        </p:nvSpPr>
        <p:spPr>
          <a:xfrm rot="8069179">
            <a:off x="2824444" y="3940709"/>
            <a:ext cx="30137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740754" y="2971800"/>
            <a:ext cx="1078646" cy="984524"/>
            <a:chOff x="1740754" y="2971800"/>
            <a:chExt cx="1078646" cy="984524"/>
          </a:xfrm>
        </p:grpSpPr>
        <p:grpSp>
          <p:nvGrpSpPr>
            <p:cNvPr id="61" name="Group 60"/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72" name="Straight Connector 71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Freeform 72"/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/>
              <p:cNvSpPr txBox="1"/>
              <p:nvPr/>
            </p:nvSpPr>
            <p:spPr>
              <a:xfrm>
                <a:off x="1777831" y="2947338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TextBox 62"/>
            <p:cNvSpPr txBox="1"/>
            <p:nvPr/>
          </p:nvSpPr>
          <p:spPr>
            <a:xfrm rot="31265">
              <a:off x="1740754" y="3648547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m</a:t>
              </a:r>
              <a:r>
                <a: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.</a:t>
              </a:r>
              <a:endParaRPr lang="en-US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32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7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8" grpId="0"/>
      <p:bldP spid="5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/>
              <a:t>Learn Parameter Values from Traces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175000"/>
            <a:ext cx="50800" cy="50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49375" y="1600200"/>
                <a:ext cx="4175025" cy="4648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defTabSz="914400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defTabSz="914400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defTabSz="914400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defTabSz="914400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defTabSz="914400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Naïve approach:</a:t>
                </a:r>
              </a:p>
              <a:p>
                <a:pPr lvl="1"/>
                <a:r>
                  <a:rPr lang="en-US" sz="2100" dirty="0" smtClean="0">
                    <a:latin typeface="Calibri" panose="020F0502020204030204" pitchFamily="34" charset="0"/>
                  </a:rPr>
                  <a:t>Grid parameter space</a:t>
                </a:r>
              </a:p>
              <a:p>
                <a:pPr lvl="1"/>
                <a:r>
                  <a:rPr lang="en-US" sz="2100" b="0" dirty="0" smtClean="0">
                    <a:latin typeface="Calibri" panose="020F0502020204030204" pitchFamily="34" charset="0"/>
                  </a:rPr>
                  <a:t>Pick point yielding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/>
                      </a:rPr>
                      <m:t>𝜑</m:t>
                    </m:r>
                  </m:oMath>
                </a14:m>
                <a:r>
                  <a:rPr lang="en-US" sz="2100" b="0" dirty="0" smtClean="0">
                    <a:latin typeface="Calibri" panose="020F0502020204030204" pitchFamily="34" charset="0"/>
                  </a:rPr>
                  <a:t> with “best” robust satisfaction over all traces</a:t>
                </a:r>
              </a:p>
              <a:p>
                <a:pPr lvl="1"/>
                <a:r>
                  <a:rPr lang="en-US" sz="2100" dirty="0" smtClean="0">
                    <a:latin typeface="Calibri" panose="020F0502020204030204" pitchFamily="34" charset="0"/>
                  </a:rPr>
                  <a:t>Exponential in number of parameters</a:t>
                </a:r>
                <a:endParaRPr lang="en-US" sz="2100" b="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Robustness of some PSTL formulas monotonic in parameters</a:t>
                </a:r>
                <a:endParaRPr lang="en-US" sz="2400" b="0" dirty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Allows using faster bisection-based search</a:t>
                </a:r>
                <a:endParaRPr 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" y="1600200"/>
                <a:ext cx="4175025" cy="4648200"/>
              </a:xfrm>
              <a:prstGeom prst="rect">
                <a:avLst/>
              </a:prstGeom>
              <a:blipFill rotWithShape="1">
                <a:blip r:embed="rId6"/>
                <a:stretch>
                  <a:fillRect l="-876" t="-1050" b="-4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5958" r="3287"/>
          <a:stretch/>
        </p:blipFill>
        <p:spPr bwMode="auto">
          <a:xfrm>
            <a:off x="4724399" y="1371600"/>
            <a:ext cx="3829089" cy="340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33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82000" cy="837882"/>
          </a:xfrm>
        </p:spPr>
        <p:txBody>
          <a:bodyPr>
            <a:normAutofit/>
          </a:bodyPr>
          <a:lstStyle/>
          <a:p>
            <a:r>
              <a:rPr lang="en-US" dirty="0" smtClean="0"/>
              <a:t>Refuting a candidate requirement: also simulation-guided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93" y="2809038"/>
            <a:ext cx="50800" cy="5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93" y="2809038"/>
            <a:ext cx="50800" cy="507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9600" y="1433107"/>
            <a:ext cx="6398923" cy="3672293"/>
            <a:chOff x="1210541" y="1847117"/>
            <a:chExt cx="6398923" cy="3672293"/>
          </a:xfrm>
        </p:grpSpPr>
        <p:grpSp>
          <p:nvGrpSpPr>
            <p:cNvPr id="9" name="Group 8"/>
            <p:cNvGrpSpPr/>
            <p:nvPr/>
          </p:nvGrpSpPr>
          <p:grpSpPr>
            <a:xfrm>
              <a:off x="2971800" y="1945097"/>
              <a:ext cx="3147330" cy="1689100"/>
              <a:chOff x="361950" y="1434829"/>
              <a:chExt cx="2994930" cy="1689100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361950" y="1434829"/>
                <a:ext cx="2994930" cy="1689100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Isosceles Triangle 30"/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828800" y="1847117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</a:t>
              </a:r>
              <a:endParaRPr lang="en-US" sz="3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65963" y="1847117"/>
              <a:ext cx="8435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S(u)</a:t>
              </a:r>
              <a:endParaRPr lang="en-US" sz="3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54482" y="3919210"/>
              <a:ext cx="3164648" cy="16002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Stochastic Global Optimizer</a:t>
              </a:r>
              <a:endParaRPr lang="en-US" sz="2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693718" y="2509406"/>
              <a:ext cx="1267691" cy="2143990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\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676400" y="5257800"/>
              <a:ext cx="1267691" cy="0"/>
            </a:xfrm>
            <a:prstGeom prst="straightConnector1">
              <a:avLst/>
            </a:prstGeom>
            <a:ln w="165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10541" y="4900023"/>
              <a:ext cx="1388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6129520" y="2509406"/>
              <a:ext cx="1272887" cy="2143990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\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248400" y="2684002"/>
              <a:ext cx="939313" cy="363997"/>
              <a:chOff x="5181600" y="2295174"/>
              <a:chExt cx="3047999" cy="1577578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1905000" y="2749895"/>
              <a:ext cx="939313" cy="363997"/>
              <a:chOff x="1905000" y="2749895"/>
              <a:chExt cx="939313" cy="363997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2133600" y="2877754"/>
                <a:ext cx="0" cy="170246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33600" y="2877754"/>
                <a:ext cx="609600" cy="0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995191" y="3030154"/>
                <a:ext cx="138409" cy="0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905000" y="2749895"/>
                <a:ext cx="939313" cy="363997"/>
                <a:chOff x="4038600" y="2971800"/>
                <a:chExt cx="3967999" cy="129540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Content Placeholder 2"/>
          <p:cNvSpPr>
            <a:spLocks noGrp="1"/>
          </p:cNvSpPr>
          <p:nvPr>
            <p:ph sz="quarter" idx="1"/>
          </p:nvPr>
        </p:nvSpPr>
        <p:spPr>
          <a:xfrm>
            <a:off x="527133" y="5334000"/>
            <a:ext cx="5181600" cy="970633"/>
          </a:xfrm>
        </p:spPr>
        <p:txBody>
          <a:bodyPr>
            <a:normAutofit lnSpcReduction="10000"/>
          </a:bodyPr>
          <a:lstStyle/>
          <a:p>
            <a:r>
              <a:rPr lang="en-US" sz="2400" b="0" dirty="0" smtClean="0"/>
              <a:t>Minimize robustness value of </a:t>
            </a:r>
            <a:r>
              <a:rPr lang="en-US" sz="2400" b="0" i="1" dirty="0" smtClean="0">
                <a:sym typeface="Symbol"/>
              </a:rPr>
              <a:t></a:t>
            </a:r>
            <a:endParaRPr lang="en-US" sz="2400" b="0" dirty="0"/>
          </a:p>
          <a:p>
            <a:r>
              <a:rPr lang="en-US" sz="2400" b="0" dirty="0" smtClean="0"/>
              <a:t>If </a:t>
            </a:r>
            <a:r>
              <a:rPr lang="en-US" sz="2400" b="0" i="1" dirty="0">
                <a:sym typeface="Symbol"/>
              </a:rPr>
              <a:t>* </a:t>
            </a:r>
            <a:r>
              <a:rPr lang="en-US" sz="2400" b="0" dirty="0" smtClean="0"/>
              <a:t>&lt; 0, found falsifying trace!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2084" y="4560619"/>
            <a:ext cx="268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Falsification 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S-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TaLiRo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: 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Fainekos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  	       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Sriram</a:t>
            </a: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Breach: </a:t>
            </a:r>
            <a:r>
              <a:rPr lang="en-US" sz="20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Donz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</a:rPr>
              <a:t>é</a:t>
            </a:r>
            <a:endParaRPr lang="en-US" sz="20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34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5791200" cy="672815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Demonstration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AutoShape 2" descr="data:image/jpeg;base64,/9j/4AAQSkZJRgABAQAAAQABAAD/2wCEAAkGBhQRERQQEhQVFRUUFRIVGBYXGBcXGBYXFxYWFRUYGBccHSYfFxonGRQaHy8gIygpLC0sFx8xNTAqNSYtLCkBCQoKDgwOGg8PGi0lHyUsLSw0MiwxLC0tLDUvLCwsLywuLDUpLC8sLSksLC4vLC0sKSwsKTIsKSwqLCwsLCksKf/AABEIANsA5gMBIgACEQEDEQH/xAAcAAEAAgMBAQEAAAAAAAAAAAAABgcEBQgDAgH/xABOEAABAwIBCAUHCAYIBQUAAAABAAIDBBEhBQYHEjFBUWETInGBkTJCUnKhorEUIzNigpKywRc1Q1Oz0RU0VHN0g5PSY6PC4/AWJERk4f/EABsBAQACAwEBAAAAAAAAAAAAAAAEBQIDBgEH/8QAOREAAQMCAwIMBAYCAwAAAAAAAQACAwQRBSExEkEGEyJRYXGBkbHB0fAUMqHhMzQ1QnLxI1IVFpL/2gAMAwEAAhEDEQA/ALxRERERERERERERERERFpcr55UlLcSzsDh5jeu/va25HfZeFwbmVsjifKdljST0ZrdIq0ylpqjGEED3/WkcGDwGsT4hRut0vVr/ACOii9Vlz4vJ+CjOqoxvVxDgFbJmWhvWf7Ku9FzxUZ918m2ql+yQz8IC8f6Urn/tap325T+a1/Gt3AqcODMoHLkaO/7Lo1Fzlr1wxvVdvzq+f6drY/29S3tkkHxK8+NG9qy/604/LKO77ro9Fz3TaQa+PZUvPrar/wAQK3VFpirGWEjYpBvu0tPi029izFZGdbrRJwaq2/KWnt+3mrqRV1kzTRA6wnhkjPFpEje/YfYVMsk5zU1V9BMx59G9nd7DZw8FvZKx/wApVRUYfU0+crCBz6jvGS2aIi2qCiIiIiIiIiIiIiIiIiIiIiIiIiIvGsrGQsdLI4MYwXc44ABF6ASbBeyiGc+kumo7xtPTSjDUYRqtP137B2C55BQTPPSfJUl0NMXRQ4gu2PkHM+a3kMePBQRV01ZbJneuww7g7tASVX/keZ8h3qS5e0h1lXcOk6Nh/Zx3aLcz5Tu825LEyBmfU1p+ZjOrfGR3VYPtbzyFyt5o0zLbWyOmmF4YiBq+m846p+qBie0c1dkULWNDWgNaAAAAAABsAA2BYRQOm5bypVfisWHH4elYLjXmHqVW+SdC0YsamZzz6MYDW9msbk+AUqocwKGHyaaNx4vvJ+MlSFFObBG3QLlJ8Tq5/nkPZkO4Lwp6GOPBjGM9Vob8Aq10g6S3Me6lo3WLbtklGJB3tZwtsLuOzZdSvSFnGaKjc5htLJ83HxBIN3dzQT22VC01M+V7Y2NL3vNg0YkkqNVTFvIarzAsObNepnzA0vp0k9SyBlyoD+k6eXX263SP1vG91amjrSIakikqiOlt1JNnSW2tcNmvbfv7dsQm0TVzYuk1Y3G1zG193/DVJ5AqIxvdE8OF2PY4Ebi1zT7CCFEa+SF1yugnp6PEoiyMgkaEaj7eK6UqsiwS/SQxP9ZjHfELRV+jKglv8z0Z4xuc32XLfYtnmpl0VlJFUYazhZ4G57cHDsviORC26ttljxey+f8AHVFK8sDy0g2yJVU5X0KuFzTT3+pKLH77cPdCgOVsg1FG8NmjdGb9V2429F4wPcV0oseuoI52GKVjXsdta4XH/wCHmo0lGw/Lkrmk4RVEZtNyh3H3196pLN/ShV01mvd08Y82Q9YDlJt8bjkrTzZz6pq4BsbtSTfE+wdz1dzx2d4CqLP7NL5BUBrCTFIC6MnaLGzmk7yMMeBCjTHlpDgSCCCCMCCNhB3KK2eSF2y7NX82FUeIxCaLkk53HmPHeupEVVZkaVSC2nrnXGAbPvHAScR9bx4q1GuBFxiDjdWccrZBdq4itoZqN+xKOo7j1L9REWxQkRERERERERERERERF8TTNY0vcQ1rQXEnAAAXJJ4WVEZ+Z8Or5dRhLadh6jdmsfTcOPAbhzupbpgzoLWtoYzi8B8tvRv1Gd5Fz2Diq1yFkl1VURU7NsjgL8Btc7uaCe5VtVKXO4tq7bAsPZFF8ZN1joHP73da925uSfI3Vxwj6RsbcPKvrazuwEAdp5LVLo3KWbMUtE6haNVnRhjfqltix3MhwBPHHiufMqZMkp5XwSt1XsNiPgRxBGIKjzwcVZWuFYoK7bByIOQ6N33VhaHs5Y49eikIaZHh8ZOxzrBrmX42aLcceV7ZXLQKm2bmlappgI5h8ojGHWNpAOT8b/aB7Vvp6oNGy5VmL4G+eQzwanUen3V3oolknShQz2BkMLuEo1R94Xb4kKT01YyQa0b2vHFrg4eIVg17XaFcfNTTQG0rSOsKnNMOVukrGwA9WBgw+u+zne7qLfaHs2w2N1c8dZ5LI77mDB7hzLsOxp4quM5a3p6yol2680luzWIaPABdCZCycKemhgH7ONjTzIHWPebnvUCAcZM553LrMVeaPDoqZuRcM/E95KzlUOmHNsRyMrGCwlOpJbZ0gF2u7S0H7vNW8o5pDyd02Tqhu9jOlHIxnXPugjvUudm3GQufwmpNPVsduJseo+mqhehXK9nT0pOBAlaOYsx/iC37qtdc/aOq7oso05vg5xjPPXBaPeI8FfdTWxxDWke1g4ucGjxK1Uj7x2O5TuENPsVm00fMAe3TyXsiiOVtKNFBcNkMzuEQuPvmzfAlVznPpPqKsGNnzERwLWm7nDg5+GHIAc7rZJUxs33UakwWqqSOTsjnOX01K9tK+cbKqpZFEQ5kAc3WGwvcRr2O8DVAvxuoQi2mbeb0lbO2CMbcXO3MbvcfyG82CqHOMr77yvoMMUdFThl7NaNT3kr4yhkKSGGCocPm52lzTwLXFpaeeAPMHtU10Y5+GJzaKod8242ief2bjsYT6B3cDyOFg5czTjnoTRNFgxjRET5rmCzDf2HiCVz1NEWOLHAhzSQQdoINiPFSHtdTvDgqimnixmB8UgzB7v8AU+R+66jRRHRrnOayl1Xm8sNmPO9wt1HntAIPNpUuVqxwe0OC4OogdTyuifqD770REWS0IiIiIiIiIhKLDyxKW08zhtbFKR3MJXhNlk1u04Bc8ZyZVNTVTTk313uI9UYMHc0AKZaF8nB1TNOR9FGGjkZDt8GEd6rtWxoRHzdTx14vwvt+ap6flTAlfScY/wAOHuazmA7LgeCs1R7O3MuHKDLP6kjRZkoGI5Eec2+7wspCit3NDhYr5zDM+F4kjNiFzvnHmVU0RPSsuzdKzFh4XPmnkbLRLqRzQRY4g4KK5Y0Z0VRc9H0Tj50R1fdsW+xV8lFvYV2FJwmbbZqG9o9PfUqFX3DO5h1mOLSN7SQfEKycoaE3jGCoa7lI0t95t7+AUeypoxrYGPkc1jmMa57nNeMGtFybGxOA4KK6CRu5X0WK0U2TZBnz5eKizJCCHA4ggg8xipLHpMyg3/5BPayI/FqjlPTOkcI2NLnONg1ouSeAG9Zz82aobaacf5Un8lg0vHy3UmeOneQJg0/yt5rcfpRyh+/H+lF/sXlVaR6+RrmOn6rgWkCOIXBFiMG8CtV/6eqf7PP/AKUn8l9MzaqjgKac/wCVJ/JZbcvOfqo4pqAZ7DO5q10chaQ5pIIIIIwII2EHcV+yylxu4lx4k3PiV+PYQSCLEEgjgRtUyotEtdIAXCKMH0n3/AHLBrHOyaFJnqYILOlcBfnUMRWtk3Qo0WM9QTxbG0D3nX/CplkXMmkpLGKFusPPd139oLvJ7rKSyjkOuSpqjhFSxj/Hdx6Mh3n0KqXNjRpU1ZD3gwxem8dYj6jNp7TYc1ceb+bkNFF0UDbb3OOLnni47+zYNy2iKwigbHpquQr8WnrcnZN5h586KhdKGTRDlGUgWEobKO1ws732uPer6VN6aR/7uHj0A/iPstVYLx3U3g48trNkbwfVa/RVlUw5QYy/Vma6M9ttZh7dZtvtFXoua83Jiyrp3DdPCffaulFjROuwhb+E0QbUNeN48EREU5csiIiIiIiIi8ayDpI3x+m1zfvAj817Ii9BsbhcuSRlpLSLEEgjgRgVY+hSvDZqiA+exjx9hxB9knsUf0lZENNXyEDqTfOt+0euO59+4havNbLRo6uKo3Nd1hxY7qvHbYm3MBUjDxUue4r6hUtFfQHY/c2469bd+S6QRfEMwe0PaQWuAII2EEXBHKy+1dr5cckREREWrzpbeiqh/wDXn/huW0WLlWHXglZ6UcjfFpH5rF2YK2wu2ZGnpC58zOk1a+lP/HiHi4D810aFzDQVPRSxyjax7H/dId+S6cjkDgHDEEAg8jiFBoTkQup4UMPGRv6CO7+19L8c6wudy/Vqs6a7oaOolvbVikt6xBa33iFPJsLrlI2F7wwbzZc5zSaz3O9JxPibrp6JtmgcAAuZsmwdJNFH6UkbfFwH5rpxV9D+49S67hQR/ib/AC8kREViuORERERUZpYrxJlFzRsiZHH34vPtfbuVzZZyqylgkqJPJjaT2nY1o5k2Heuba6sdNI+V5u6Rznu7XG5+KgVr7NDV1nBmmLpXTnQC3afQeKzs1aYyVtMwb5or9gcCfYCukVTGh7IpkqnVJHVgaQD9d4LR4N1vEK51lRtsy/OtPCWcPqRGP2j6nPwsiIimrmURERERERERERFF9IOany6mIYPnorvj54dZn2gPEBUG9haSCCCCQQcCCNoI3FdSKudI+jsz61XSt+d2yRj9p9Zv1+I39u2DVQbXLbquqwHFRAfh5jyToeY83UfosXRRnqLCgmdiPoXHeNpjvx3jw3BWguXAS07wQewgj4FW3mHpPbKG01Y4NkwDZTg1/APPmu57DyO3GmqBbYct+N4O7aNTALg5kDxHn7tZCIisFxyIiIi5lyxR9DUTRfu5JGfdcR+SvDRtlsVNBGCevCOicPVHUPey3fdVrpWyX0OUHvt1ZmtkHbbUd7W3+0tZmdnY/J8/SNGsx1hIy9tYbiODhuPMjeqiN/EykHRfRa2mOJ0DHM+awI67Zj3vXQ6rzTHlsMp2UoPWmcHOH1GG+Pa+33Ss6bS5QiLXaZHPthHqEOvwLj1R2gnvVQZwZdkrJ31Eu12AA2NaPJaOQ+NzvUmpnbsbLTqqPBcJm+IEszSA3PPed3drdZ2YNF0uUaZvCQP/ANMGT/pXQyqDQvkrWnmqSMI2Bg9Z5ubdjWn7yt9ZUbbR351p4RzbdXsD9oA78/RERFMXOIhK86iobG0ve4Na0XLnEAAcSTsVQZ/aTDUB1NSkthNw+TEOkHAb2s9p5DA6pZWxi5VhQYfLWybLBlvO4e+ZY2k3PYVcnyaF14Iji4bJHjC/NoxA43J4KGUdG+aRsUbS57yGtaN5K+IIHPcGMaXOcQA0C5JOwAbyrs0eZgiib08wBqHjZtETT5oO9x3nuGFyatjHVD7ld1PPBhFKGN13DeTznz7lvc083W0NMyAWLvKe4ec8+UezAAcgFuURXAAaLBfOZZHSvL3m5OaIiL1a0RERERERERERERERFDM89G0VbeaK0U/peZJ64G/6wx43VOZZyFNSSdHPGWHcT5Lhxa7Y4di6WWNlDJsc7DHMxsjD5rhcdo4HmFEmpWvzGRXQYdjstKAyTlM+o6j5eCpLNTSXUUYEb/noRhquPWaPqP3DkbjsVr5v570tZYRSAPP7N/Vf3DY77JKiOX9DTXXfRyan/DkuW9zxiO8HtVfZXzTqqQ/PQvaB54Gsz77bgd6jh80GThcK5kpsNxTlRO2XnsPaN/Z3ro5Fz7kfSFW01g2YvaPMk647LnrAdhCmOTdNgwFRTnm6J3/S7/cpDKuN2uSp6jg9VxfIA4dHofut1pXzeNRSdMwXfTkv5mM/SDusHfZKpFXrS6VKCQWdI5l9z43e0tDh7VVOeOTKeOYvpJY5IZCSGtd1ozvaW7bcDww3YxaoNcdtpV7gMk0LTTTsI3gkG3SL/XvWgQBFLcwKWlbKKqsmjY2I3ZGTdznjEOLRc6o28zbgVEY3aNl0NRMIYy+xNtw1PQrWzCzf+R0UcbhaR3zknrOth3NAb3KRKE1ulyhZ5Bkl9RhA8X6qjOU9NUrringYz60hLz90WA8Srfj4oxYFfO/+Lr6uQyOYQSb55eOatsutidyh+cWlClprtjd08g82M9UH60mzwuVUOWM66qr+nme4ejfVZ9xtgvbI2ZVXVWMULtU+e/qMtxudvddR3VbnZRhXEPB+GAcZWSC3NoO/+l+5y551Fc7511mA3bE3Bg4XHnHmfYsfN/NeorX6kDCQD1nnBjPWd+QueSsrN/Q7FHZ9W/pXegy7Wd58p3uqwaWkZEwRxtaxrcA1oAA7AF4yle87UhWypx6npmcVRtv06AeZUczPzBhoBr/STEYyEbOIYPNHtPsUoRFYNaGiwXHTzyTvMkhuSiIiyWlEREREREREREREREREREREREREsiIi0eU8yaOouZKeO585o1Hd5ZYnvUardDNM65jlljPA6rwO4gH2qwUWp0LHahTocRqocmSEdtx3FVLU6EpB9HUsd6zHN+BcsCTQ1WDY+A/aePixXSi1Gki5lYN4Q1rdXA9YHlZUl+h+t4w/fP8AtXpHoarDtfAPtPPwYrpRefBxrM8I6zo7lU1NoSkP0lSxvqsLviWrdUOhqlZYySSyHhcMae4C/tU/RZimiG5RZMbrpMjJbqsPJafJmaFJT2MVPGCNjiNZ33nXPtW4RFvAAyCrJJXyHaeST05oiIvVrREREREREREREREREUOzk0mQ0VQ6nfFI5zQ03bq26wB3m+9av9NVP+4m9z+ayc7NF/y6pdU/KOj1gwavR61tVoG3XHDgonnPor+R0slT8o1+j1Or0erfWe1m3XNvKvs3KBI6oaSRp2Lq6ODCJWRseTtmw/dqey2qkf6aqf8AcTe5/NP01U/7ib3P5qrMi5N+UVEVPravSvazWte1za9ri6sT9CB/tf8Ayf8AuLWyWokF2+SnVWH4TSuDZrgnP9x8FPc185GV8HTxtcwa7mWda9xY7jzWVlbLENLGZZ3hjRvO0ng0DFx5BafN/JDck0TxJLrsYZJXO1dXCwwAubnDjjdUtnPnLLXTmaQ2GIYy+DG7gOfE7ypEk5iYNr5lT0eFMrqh/FG0QOu/qF/YVg5R01sBIgp3PHpSODPdAPxXjR6bcbS02HFj8R9ktx8Qtdm1oiknjEtQ/oQ4Ahgbd9jsLrmzOzE8bLPyvoWIYXU0xc4DyJABrcg8bD2jvC0XqSNr0VoY8EY7iTrpe7vHTyU+zezrp65utA+5HlMOD29reHMXHNZGXMqfJoHz9G6QRjWc1ltbV3nHgMTyuudaapmpJ9ZpdFLE4jgQRgQRvG4g7Vf2aWcTa+lbNYA4skZuDwOsOwggjkVvgn4wFpyKq8TwkUTmys5UZPsX6dx9mLN00018YZvc/wBysCnqGyMbIwhzXAOaRsIIuCO5ULpAzV+Q1RDR8zLd8Z4DzmdrSfAhTLRBnTrMNBIesy7or727XM7ibjkTwWEU7uM2JFJxDCoPhG1VJe2p35fbf28ysxQfLOlmmp53wdHJIYzqlzdXV1h5QFzuOHaCs/SHnV8hpTqH56W7I+I9J/cD4kKksiZIfVzsgj8p7tp2NG1zjyAuV7UTlpDGarXg+FRzxuqKn5Bpu01PZ6q+M087BlBj5GRSMY0hus/V6ztpAsTsFr9oWxyvlqGljMs8gY3ntJ4NAxceQWNHHDk6jt5MUEZJ4m2JPNznHxKoXOXOOWunM0p4hjL4MbuaPzO8rKWYxNAOblpocMbiE7nR8mIHt6uveeZWHlHTWwEiCnc4elI4N90A/FeNHptxtLTYcWPxH2XDHxCwM29EEkzBLUyGEOAIjDbvsfSvgw8sTxsszLGhctYXU0xc4DyJABrcg8YA9otzC0XqSNr0VqY8EY7iTrpe7vHTyVgZv5009a3WgfcjymHB7e1vDmLjmsvK+URTwSTuBIjY55AtcgY4XXOVHWTUc4ewujlicRwIINnNcN43EFXlk/KDcr5OdqkMdKx8T8Nbo32s7C+IxBGOwhboagyAj9yrMSwhtG9sgN4yR1j2ND7Og/TVT/uJvc/mn6aqf9xN7n81gfoQP9r/AOT/ANxQXOvN/wCQ1LqbX6TVaw62rq+UL7Ln4rQ+WoYLu8lbU1DhFU/YhJJ1/cPFWT+mqn/cTe5/NZGTtL0E0scIhlBkexgJ1LAucGgnHZioTmZo6/pCB03T9HqyGPV6PWvZrHXvrD0/YpTkvQ70M8U3yrW6OSOS3RWvqODrX18NizY+odY7uxaKmmweEujJIcP5a9yspRTOrSJDQSiF7HvcWh51NXqgkgA3O3C/gpRLKGtLnGwaCSTsAAuT4Lm7OLK5q6qWoPnvJA4NGDB3NAC3VMxjaLaqswTDm1sruM+UD6nTzVsZO0vU80scXRSs6RzWaztSwLjYE2Oy5U8XMVfQPgkdFINV7LXHC4BHsIXQWZmXPldHFMTd2rqv9dvVd421uxwWFNO55LXarfjWFxUzGSwfKctb9IPat2iIpq5pFFtJ/wCq6j/J/jRqUqLaT/1XUf5P8aNa5fw3dRU3D/zcX8m+IVO5lfrCl/vo/iuiwudMyv1hS/30fxXRYUSi+U9avuFH47P4+agemKuLKFsYP0srQebWgv8AxBqrfMDJrajKEEbxdocXkbjqNLwDxF2gKx9MlEX0TJAPo5Wk8mua5t/vFviq50fZRbBlGB7zZpcWE8NdpYD4kLVP+OL6ZKwwr9KfxfzWd329LLoNERWi4RUvpiyc2OsZK0W6aMF3NzCW3+7q+CzNClcRNPBudG2TvY4N+D/YFhaYspNkrGRNN+hjAdyc4lxH3dXxWboUoSZqifc2Nsfe52sfYz2hVQ/M5c672T9F/wAn+o8cvJWBnjm22upXQmweOtG4+a8bO47DyKoKmqJaSoDxdksL9h3OabEEeII7V0yqh0yZCZHLHVMwM2s144uYBZ3bY2PYFvq48uMGoVZwerbPNJJm117ddsx1Ee81EM685X19QZ3DVFg1jL31Gjdfeb3JPNWnoszS+TQfKZB87OARfayPa0cicHH7PBV5o4yCyrrmskxZG0ylvp6paA08ruF+QI3q/VhSx7RMjlIx+rEEbaKEWFhfq3DzP9qAaZa8so44h+1lF+bWAut97VPcq80d5NbPlGBjxdrS6QjjqNLgOzWAVhaZqIupI5R+zlF+Qe0i/wB4NHeq/wBHOUWwZRgc42a4ujJ4a7S1vvELCf8AHF9MlJwv9JfxfzWf3/1ZdAIiK0XCKlNMGThHWtkaLdNG1zvWaSwnwDVsdClcRLUQbixknYWu1T4h48FrdL+UhJXCNpv0MbWn1nEvI8C1bPQnQEyVE+4NZGOZcdY+GqPFVbfzOXOu9m/RRxn+o8RbyVsqitK/6yk9SL8AV6qitK/6yk9SL8AUis/D7VTcGvzZ/ifEKbaF/wCoy/4h/wDCiU/UA0L/ANRl/wAQ/wDhRKfrbT/htVdi/wCdk61DNK2XPk9EYmmz6g9GOOptkPhZv21V+YGRPlVdEwi7GHpX+qyxseRdqt71m6UsufKK5zGm7IB0Q4awxkP3ur9kLEzNzzOTjI5sLZHSao1nOI1QLmwsN5PsCgSyNfNytAuvoaSWDDSIhy3C/Nr6D6qSaZsi6s0VW0YSDo3+uzFpPMtw+wmhnLmpLJRuOEg6RnrtFnAdrcfsLWZz6SzXU7qd9Oxty1wcHklrmnaBbhcd5UWyPlN1NPHOzbG9ru0DaOwi47146VrZttuizhoZpcONNOLOGQzB0zHoumUXlSVTZY2SsN2va1zTxDhcewordfOyCDYr1UW0n/quo/yf40alKwMu5GZVwPppC4Mfq3LSA7quDxYkHe0blhIC5pA5lIpJGxTskdoHA9xVB5lfrCl/vo/iuiwoZkzRVSU80c7Hzl0bg8azmEXGIuAwYKZrRTROjaQ5WmN10VZK10V7AWz61i5TycyohfBILskaWnv3jmDiOYXPGcmbstFO6GUcS11sHt3OH5jcV0isHK+RIaqPop4w9u0X2tPFpGLTzC9ngEo6VhhOKuoXkOF2HUeY95qq83NL8kLBFUx9MGgAPDrPsNmtcWceeB43WZljTSXMLaaHVcR5chB1exgwJ7TbkVk5Q0KMJvBUOaPRe0O94EfBeVJoSxBlqcN4YyxP2i7DwUa1SBs+iuzJgjncaddbWd4aeSrimpZqufVYHSSyuJ4kkm5JPtJKv/NHNxtDTMgGLvKe70nnaewWAHIBfeb+alPQt1YGWJFnPOL3druHIWHJbdb6en4vlHVVOLYv8ZaOMWYPr73BFWem36Km9eT8LVZi0edGaMOUGsbMZAIy4jUIG0AG92ngt0zC9haFAw2oZT1TJX6C/gVWOhv+vv8A8PJ+ONXUoxm1o+p6GUzQulLiws67mkWJaTsaMeqFJ1hTxmNlit2MVcdXU8ZHpYDNYmVsmMqYZIJBdsjS08RwI5g2I5hc8Zw5vy0U7oZRiMWu3Pbuc3/zDYuklgZYyFDVx9FPGHt3X2tPFrhi09i8ng40ZarZhOKmhcQ4XYdR5hVbm7phkiYI6mPptUWEgdZ9h6QIs488Od1lZZ00OcwtpodRxHlyEO1exgwJ7T3FZNfoTYTeGoc0ejIwO94EfBedHoSFwZam43hjLH7xcbeCjWqQNn0V2ZMEc7jTrrazvDTyVcUVFNVzhjA6SWRxPEkk3c5x4bySugc1M3W0NMynbiR1nu9J58o9mwDkAvrN/Nanom6sDACfKecXu7XcOQsOS2ykU9PxeZ1VTi2L/GWjjFmD6+9wRUVpX/WUnqRfgCvVRTODRvTVsxqJXTBzg0EMc0DqiwwLSsqiMyMs1acGrI6SoMkuliMusLV6F/6jL/iH/wAKJSvOfLIpKWWoO1jTq83nqsH3iF8Zs5sxUEToYS8tc8vOuQTcta3cBhZoTOXNmOvjbDK6RrWuD7MIFyAQL3acMSvWNc2LZGtlqqJ4Z64yuvsF1+my53hifNI1gu58jwBxc5xsPElXVDojoQ0BzZC4AAnXIubYm27Fe2RtF9JSzsqGGVzoySA9zS29iASAwbL327QpetMFNsg7YurTFcbMrmilcWga7vdlDf0S0HoSf6jlVOe2b3yKsfC2+pg+O/oO577EEdy6IUfzozIp8oOY6bXDow4AsLQSCQbG7TexGHaVlNTBzeQM1pwzGpIZr1Dy5pHXbpWj0RZc6akNO49andYf3b7lvgdYdgCLY5D0cw0bzJBNUNc5uqetGbi4Owx8Qi2xBzWAOCgV7oJqh0kTrA55g9v1UrREW5ViIiIiIiIiIiIiIiIiIiIiIiIiIiIiIiIiIiIiIiIiIiIiIiIiIiIiIiIiIiIiIiIiIiIiIiIiIiIiIiIiIiIiIiIiIiIiIiIiIiIiIiIiIiIiIiIiIiIiIiIiIiIiIiIiIiIiIiIiIiIiIiIiIiIiIiIiIiIiIiIiIiIiIiIiIiIiIiIi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769666"/>
            <a:ext cx="4619625" cy="141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26546" y="4232373"/>
            <a:ext cx="3276600" cy="1964504"/>
            <a:chOff x="2667000" y="1219200"/>
            <a:chExt cx="3352800" cy="1981200"/>
          </a:xfrm>
        </p:grpSpPr>
        <p:sp>
          <p:nvSpPr>
            <p:cNvPr id="4" name="Rounded Rectangle 3"/>
            <p:cNvSpPr/>
            <p:nvPr/>
          </p:nvSpPr>
          <p:spPr>
            <a:xfrm>
              <a:off x="2667000" y="1219200"/>
              <a:ext cx="3352800" cy="19812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7188" y="2537373"/>
              <a:ext cx="21483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Experimental Engine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Control Model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7" descr="TEMA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450" y="1513495"/>
              <a:ext cx="2241676" cy="74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Isosceles Triangle 9"/>
            <p:cNvSpPr/>
            <p:nvPr/>
          </p:nvSpPr>
          <p:spPr>
            <a:xfrm rot="5400000">
              <a:off x="4104062" y="2081929"/>
              <a:ext cx="457200" cy="560543"/>
            </a:xfrm>
            <a:prstGeom prst="triangle">
              <a:avLst/>
            </a:prstGeom>
            <a:solidFill>
              <a:srgbClr val="00B05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2" descr="http://t2.gstatic.com/images?q=tbn:ANd9GcSTc6ohDj8_OJOcgAKy5gjTfbbHZuA7qe-xxn2bJs-0F6Y8GT1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68" y="4725069"/>
            <a:ext cx="1413965" cy="147180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9289" y="1455921"/>
            <a:ext cx="83058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914400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defTabSz="914400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defTabSz="914400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Calibri" panose="020F0502020204030204" pitchFamily="34" charset="0"/>
              </a:rPr>
              <a:t>Mine maximum settling time: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stops after 4 iterations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gives answer </a:t>
            </a:r>
            <a:r>
              <a:rPr lang="en-US" sz="2400" dirty="0" err="1">
                <a:solidFill>
                  <a:srgbClr val="2148C5"/>
                </a:solidFill>
                <a:latin typeface="Calibri" panose="020F0502020204030204" pitchFamily="34" charset="0"/>
              </a:rPr>
              <a:t>t</a:t>
            </a:r>
            <a:r>
              <a:rPr lang="en-US" sz="2400" baseline="-25000" dirty="0" err="1">
                <a:solidFill>
                  <a:srgbClr val="2148C5"/>
                </a:solidFill>
                <a:latin typeface="Calibri" panose="020F0502020204030204" pitchFamily="34" charset="0"/>
              </a:rPr>
              <a:t>settle</a:t>
            </a:r>
            <a:r>
              <a:rPr lang="en-US" sz="2400" baseline="-25000" dirty="0">
                <a:solidFill>
                  <a:srgbClr val="2148C5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2148C5"/>
                </a:solidFill>
                <a:latin typeface="Calibri" panose="020F0502020204030204" pitchFamily="34" charset="0"/>
              </a:rPr>
              <a:t> = simulation time horizon </a:t>
            </a:r>
            <a:r>
              <a:rPr lang="en-US" sz="2400" dirty="0">
                <a:latin typeface="Calibri" panose="020F0502020204030204" pitchFamily="34" charset="0"/>
              </a:rPr>
              <a:t>(shown in trace </a:t>
            </a:r>
            <a:r>
              <a:rPr lang="en-US" sz="2400" dirty="0" smtClean="0">
                <a:latin typeface="Calibri" panose="020F0502020204030204" pitchFamily="34" charset="0"/>
              </a:rPr>
              <a:t>below)</a:t>
            </a: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62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Finding Lyapunov Functions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6" descr="http://upload.wikimedia.org/wikipedia/commons/thumb/f/f5/Alexander_Ljapunow_jung.jpg/220px-Alexander_Ljapunow_ju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20955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4038600" y="1619394"/>
            <a:ext cx="4191000" cy="3409806"/>
          </a:xfrm>
          <a:prstGeom prst="wedgeEllipseCallout">
            <a:avLst>
              <a:gd name="adj1" fmla="val -88405"/>
              <a:gd name="adj2" fmla="val -21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 panose="020F0502020204030204" pitchFamily="34" charset="0"/>
              </a:rPr>
              <a:t>With my direct method you can: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Prove stability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Prove set-invariance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Prove safety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6168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Quick Refresher: Lyapunov Stability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077200" cy="4373563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>
                    <a:latin typeface="Calibri" panose="020F0502020204030204" pitchFamily="34" charset="0"/>
                  </a:rPr>
                  <a:t>WLOG, assume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b="0" dirty="0">
                    <a:latin typeface="Calibri" panose="020F0502020204030204" pitchFamily="34" charset="0"/>
                  </a:rPr>
                  <a:t>(0) = 0, i.e. origin is an equilibrium point</a:t>
                </a: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>
                    <a:latin typeface="Calibri" panose="020F0502020204030204" pitchFamily="34" charset="0"/>
                  </a:rPr>
                  <a:t>Ball of radius r centered at origin: ball(r)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𝐱</m:t>
                        </m:r>
                        <m:r>
                          <a:rPr lang="en-US" sz="2400" b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b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b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0">
                        <a:latin typeface="Cambria Math"/>
                      </a:rPr>
                      <m:t>𝐱</m:t>
                    </m:r>
                    <m:r>
                      <a:rPr lang="en-US" sz="2400" b="0">
                        <a:latin typeface="Cambria Math"/>
                      </a:rPr>
                      <m:t> −</m:t>
                    </m:r>
                    <m:sSup>
                      <m:sSupPr>
                        <m:ctrlPr>
                          <a:rPr lang="en-US" sz="24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400" b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>
                        <a:latin typeface="Cambria Math"/>
                      </a:rPr>
                      <m:t>&lt;0}</m:t>
                    </m:r>
                  </m:oMath>
                </a14:m>
                <a:endParaRPr lang="en-US" sz="2400" b="0" dirty="0">
                  <a:latin typeface="Calibri" panose="020F0502020204030204" pitchFamily="34" charset="0"/>
                </a:endParaRP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>
                    <a:latin typeface="Calibri" panose="020F0502020204030204" pitchFamily="34" charset="0"/>
                  </a:rPr>
                  <a:t>Lyapunov stability: Equilibrium point 0 is Lyapunov stable </a:t>
                </a:r>
                <a:r>
                  <a:rPr lang="en-US" sz="2400" b="0" dirty="0" err="1">
                    <a:latin typeface="Calibri" panose="020F0502020204030204" pitchFamily="34" charset="0"/>
                  </a:rPr>
                  <a:t>iff</a:t>
                </a:r>
                <a:r>
                  <a:rPr lang="en-US" sz="2400" b="0" dirty="0">
                    <a:latin typeface="Calibri" panose="020F0502020204030204" pitchFamily="34" charset="0"/>
                  </a:rPr>
                  <a:t>: </a:t>
                </a:r>
              </a:p>
              <a:p>
                <a:pPr>
                  <a:spcBef>
                    <a:spcPts val="600"/>
                  </a:spcBef>
                  <a:buClr>
                    <a:schemeClr val="accent1"/>
                  </a:buClr>
                  <a:buSzPct val="76000"/>
                </a:pPr>
                <a:r>
                  <a:rPr lang="en-US" sz="2400" b="0" dirty="0">
                    <a:latin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∀</m:t>
                    </m:r>
                    <m:r>
                      <a:rPr lang="en-US" sz="2400" b="0">
                        <a:latin typeface="Cambria Math"/>
                      </a:rPr>
                      <m:t>𝛜</m:t>
                    </m:r>
                    <m:r>
                      <a:rPr lang="en-US" sz="2400" b="0">
                        <a:latin typeface="Cambria Math"/>
                      </a:rPr>
                      <m:t> ∃</m:t>
                    </m:r>
                    <m:r>
                      <a:rPr lang="el-GR" sz="2400" b="0" dirty="0">
                        <a:latin typeface="Cambria Math"/>
                      </a:rPr>
                      <m:t>𝛅</m:t>
                    </m:r>
                    <m:r>
                      <a:rPr lang="en-US" sz="2400" b="0" dirty="0">
                        <a:latin typeface="Cambria Math"/>
                      </a:rPr>
                      <m:t> </m:t>
                    </m:r>
                    <m:r>
                      <a:rPr lang="en-US" sz="2400" b="0">
                        <a:latin typeface="Cambria Math"/>
                      </a:rPr>
                      <m:t> ∀</m:t>
                    </m:r>
                    <m:r>
                      <a:rPr lang="en-US" sz="2400" b="0">
                        <a:latin typeface="Cambria Math"/>
                      </a:rPr>
                      <m:t>𝐱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400" b="0">
                        <a:latin typeface="Cambria Math"/>
                      </a:rPr>
                      <m:t>∈</m:t>
                    </m:r>
                    <m:r>
                      <a:rPr lang="en-US" sz="2400" b="0">
                        <a:latin typeface="Cambria Math"/>
                      </a:rPr>
                      <m:t>𝑏𝑎𝑙𝑙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l-GR" sz="2400" b="0" dirty="0">
                            <a:latin typeface="Cambria Math"/>
                          </a:rPr>
                          <m:t>𝛅</m:t>
                        </m:r>
                      </m:e>
                    </m:d>
                  </m:oMath>
                </a14:m>
                <a:r>
                  <a:rPr lang="en-US" sz="2400" b="0" dirty="0">
                    <a:latin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∀</m:t>
                    </m:r>
                    <m:r>
                      <a:rPr lang="en-US" sz="2400" b="0">
                        <a:latin typeface="Cambria Math"/>
                      </a:rPr>
                      <m:t>𝑡</m:t>
                    </m:r>
                    <m:r>
                      <a:rPr lang="en-US" sz="2400" b="0">
                        <a:latin typeface="Cambria Math"/>
                        <a:sym typeface="Symbol"/>
                      </a:rPr>
                      <m:t></m:t>
                    </m:r>
                    <m:r>
                      <a:rPr lang="en-US" sz="2400" b="0">
                        <a:latin typeface="Cambria Math"/>
                      </a:rPr>
                      <m:t>0: </m:t>
                    </m:r>
                    <m:r>
                      <a:rPr lang="en-US" sz="2400" b="0">
                        <a:latin typeface="Cambria Math"/>
                      </a:rPr>
                      <m:t>𝐱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>
                        <a:latin typeface="Cambria Math"/>
                      </a:rPr>
                      <m:t> ∈</m:t>
                    </m:r>
                    <m:r>
                      <a:rPr lang="en-US" sz="2400" b="0">
                        <a:latin typeface="Cambria Math"/>
                      </a:rPr>
                      <m:t>𝑏𝑎𝑙𝑙</m:t>
                    </m:r>
                    <m:r>
                      <a:rPr lang="en-US" sz="2400" b="0">
                        <a:latin typeface="Cambria Math"/>
                      </a:rPr>
                      <m:t>(</m:t>
                    </m:r>
                    <m:r>
                      <a:rPr lang="en-US" sz="2400" b="0">
                        <a:latin typeface="Cambria Math"/>
                      </a:rPr>
                      <m:t>𝛜</m:t>
                    </m:r>
                    <m:r>
                      <a:rPr lang="en-US" sz="2400" b="0">
                        <a:latin typeface="Cambria Math"/>
                      </a:rPr>
                      <m:t>)</m:t>
                    </m:r>
                  </m:oMath>
                </a14:m>
                <a:endParaRPr lang="en-US" sz="2400" b="0" dirty="0">
                  <a:latin typeface="Calibri" panose="020F0502020204030204" pitchFamily="34" charset="0"/>
                </a:endParaRP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endParaRPr 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077200" cy="4373563"/>
              </a:xfrm>
              <a:blipFill rotWithShape="1">
                <a:blip r:embed="rId2"/>
                <a:stretch>
                  <a:fillRect l="-453" t="-1116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2514600" y="3581400"/>
            <a:ext cx="3157728" cy="2163631"/>
            <a:chOff x="4648200" y="3954930"/>
            <a:chExt cx="3157728" cy="2163631"/>
          </a:xfrm>
        </p:grpSpPr>
        <p:sp>
          <p:nvSpPr>
            <p:cNvPr id="5" name="Oval 114"/>
            <p:cNvSpPr>
              <a:spLocks noChangeArrowheads="1"/>
            </p:cNvSpPr>
            <p:nvPr/>
          </p:nvSpPr>
          <p:spPr bwMode="auto">
            <a:xfrm>
              <a:off x="5807964" y="4122345"/>
              <a:ext cx="1828800" cy="18288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bg2">
                  <a:lumMod val="50000"/>
                </a:schemeClr>
              </a:solidFill>
              <a:prstDash val="sysDot"/>
              <a:headEnd/>
              <a:tailEnd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580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Oval 113"/>
            <p:cNvSpPr>
              <a:spLocks noChangeArrowheads="1"/>
            </p:cNvSpPr>
            <p:nvPr/>
          </p:nvSpPr>
          <p:spPr bwMode="auto">
            <a:xfrm>
              <a:off x="6227153" y="4503345"/>
              <a:ext cx="990423" cy="1066800"/>
            </a:xfrm>
            <a:prstGeom prst="ellipse">
              <a:avLst/>
            </a:prstGeom>
            <a:ln w="19050">
              <a:prstDash val="sysDot"/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sz="580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Oval 115"/>
            <p:cNvSpPr>
              <a:spLocks noChangeArrowheads="1"/>
            </p:cNvSpPr>
            <p:nvPr/>
          </p:nvSpPr>
          <p:spPr bwMode="auto">
            <a:xfrm>
              <a:off x="6684264" y="4998645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80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6629400" y="5003362"/>
                  <a:ext cx="381000" cy="2727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defTabSz="2925763" eaLnBrk="0" hangingPunct="0"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1pPr>
                  <a:lvl2pPr marL="742950" indent="-285750" defTabSz="2925763" eaLnBrk="0" hangingPunct="0"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2pPr>
                  <a:lvl3pPr marL="1143000" indent="-228600" defTabSz="2925763" eaLnBrk="0" hangingPunct="0"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3pPr>
                  <a:lvl4pPr marL="1600200" indent="-228600" defTabSz="2925763" eaLnBrk="0" hangingPunct="0"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4pPr>
                  <a:lvl5pPr marL="2057400" indent="-228600" defTabSz="2925763" eaLnBrk="0" hangingPunct="0"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5pPr>
                  <a:lvl6pPr marL="2514600" indent="-228600" algn="ctr" defTabSz="29257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6pPr>
                  <a:lvl7pPr marL="2971800" indent="-228600" algn="ctr" defTabSz="29257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7pPr>
                  <a:lvl8pPr marL="3429000" indent="-228600" algn="ctr" defTabSz="29257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8pPr>
                  <a:lvl9pPr marL="3886200" indent="-228600" algn="ctr" defTabSz="29257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 b="1">
                      <a:solidFill>
                        <a:srgbClr val="000000"/>
                      </a:solidFill>
                      <a:latin typeface="Arial" charset="0"/>
                      <a:ea typeface="ＭＳ Ｐゴシック" pitchFamily="50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/>
                            <a:ea typeface="ＭＳ 明朝"/>
                            <a:cs typeface="Times New Roman"/>
                          </a:rPr>
                          <m:t>𝟎</m:t>
                        </m:r>
                      </m:oMath>
                    </m:oMathPara>
                  </a14:m>
                  <a:endParaRPr lang="en-US" altLang="ja-JP" baseline="-25000" dirty="0">
                    <a:solidFill>
                      <a:srgbClr val="341806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 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29400" y="5003362"/>
                  <a:ext cx="381000" cy="27276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117"/>
            <p:cNvSpPr>
              <a:spLocks noChangeArrowheads="1"/>
            </p:cNvSpPr>
            <p:nvPr/>
          </p:nvSpPr>
          <p:spPr bwMode="auto">
            <a:xfrm>
              <a:off x="6681086" y="4746961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80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Text Box 118"/>
            <p:cNvSpPr txBox="1">
              <a:spLocks noChangeArrowheads="1"/>
            </p:cNvSpPr>
            <p:nvPr/>
          </p:nvSpPr>
          <p:spPr bwMode="auto">
            <a:xfrm>
              <a:off x="6710106" y="4562295"/>
              <a:ext cx="7049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180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x</a:t>
              </a:r>
              <a:r>
                <a:rPr lang="en-US" altLang="ja-JP" sz="1800" b="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(</a:t>
              </a:r>
              <a:r>
                <a:rPr lang="en-US" altLang="ja-JP" sz="180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0</a:t>
              </a:r>
              <a:r>
                <a:rPr lang="en-US" altLang="ja-JP" sz="1800" b="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)</a:t>
              </a:r>
              <a:endParaRPr lang="en-US" altLang="ja-JP" sz="1800" b="0" dirty="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Freeform 120"/>
            <p:cNvSpPr>
              <a:spLocks/>
            </p:cNvSpPr>
            <p:nvPr/>
          </p:nvSpPr>
          <p:spPr bwMode="auto">
            <a:xfrm>
              <a:off x="5933800" y="4361684"/>
              <a:ext cx="1239414" cy="1350122"/>
            </a:xfrm>
            <a:custGeom>
              <a:avLst/>
              <a:gdLst>
                <a:gd name="T0" fmla="*/ 1350803750 w 848"/>
                <a:gd name="T1" fmla="*/ 786288750 h 936"/>
                <a:gd name="T2" fmla="*/ 1471771250 w 848"/>
                <a:gd name="T3" fmla="*/ 544353750 h 936"/>
                <a:gd name="T4" fmla="*/ 1471771250 w 848"/>
                <a:gd name="T5" fmla="*/ 302418750 h 936"/>
                <a:gd name="T6" fmla="*/ 1229836250 w 848"/>
                <a:gd name="T7" fmla="*/ 60483750 h 936"/>
                <a:gd name="T8" fmla="*/ 504031250 w 848"/>
                <a:gd name="T9" fmla="*/ 60483750 h 936"/>
                <a:gd name="T10" fmla="*/ 504031250 w 848"/>
                <a:gd name="T11" fmla="*/ 423386250 h 936"/>
                <a:gd name="T12" fmla="*/ 262096250 w 848"/>
                <a:gd name="T13" fmla="*/ 665321250 h 936"/>
                <a:gd name="T14" fmla="*/ 20161250 w 848"/>
                <a:gd name="T15" fmla="*/ 1028223750 h 936"/>
                <a:gd name="T16" fmla="*/ 141128750 w 848"/>
                <a:gd name="T17" fmla="*/ 1391126250 h 936"/>
                <a:gd name="T18" fmla="*/ 383063750 w 848"/>
                <a:gd name="T19" fmla="*/ 1633061250 h 936"/>
                <a:gd name="T20" fmla="*/ 624998750 w 848"/>
                <a:gd name="T21" fmla="*/ 2147483647 h 936"/>
                <a:gd name="T22" fmla="*/ 987901250 w 848"/>
                <a:gd name="T23" fmla="*/ 2116931250 h 936"/>
                <a:gd name="T24" fmla="*/ 1350803750 w 848"/>
                <a:gd name="T25" fmla="*/ 2116931250 h 936"/>
                <a:gd name="T26" fmla="*/ 1713706250 w 848"/>
                <a:gd name="T27" fmla="*/ 2147483647 h 936"/>
                <a:gd name="T28" fmla="*/ 2076608750 w 848"/>
                <a:gd name="T29" fmla="*/ 2116931250 h 936"/>
                <a:gd name="T30" fmla="*/ 2076608750 w 848"/>
                <a:gd name="T31" fmla="*/ 1754028750 h 9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48" h="936">
                  <a:moveTo>
                    <a:pt x="536" y="312"/>
                  </a:moveTo>
                  <a:cubicBezTo>
                    <a:pt x="556" y="280"/>
                    <a:pt x="576" y="248"/>
                    <a:pt x="584" y="216"/>
                  </a:cubicBezTo>
                  <a:cubicBezTo>
                    <a:pt x="592" y="184"/>
                    <a:pt x="600" y="152"/>
                    <a:pt x="584" y="120"/>
                  </a:cubicBezTo>
                  <a:cubicBezTo>
                    <a:pt x="568" y="88"/>
                    <a:pt x="552" y="40"/>
                    <a:pt x="488" y="24"/>
                  </a:cubicBezTo>
                  <a:cubicBezTo>
                    <a:pt x="424" y="8"/>
                    <a:pt x="248" y="0"/>
                    <a:pt x="200" y="24"/>
                  </a:cubicBezTo>
                  <a:cubicBezTo>
                    <a:pt x="152" y="48"/>
                    <a:pt x="216" y="128"/>
                    <a:pt x="200" y="168"/>
                  </a:cubicBezTo>
                  <a:cubicBezTo>
                    <a:pt x="184" y="208"/>
                    <a:pt x="136" y="224"/>
                    <a:pt x="104" y="264"/>
                  </a:cubicBezTo>
                  <a:cubicBezTo>
                    <a:pt x="72" y="304"/>
                    <a:pt x="16" y="360"/>
                    <a:pt x="8" y="408"/>
                  </a:cubicBezTo>
                  <a:cubicBezTo>
                    <a:pt x="0" y="456"/>
                    <a:pt x="32" y="512"/>
                    <a:pt x="56" y="552"/>
                  </a:cubicBezTo>
                  <a:cubicBezTo>
                    <a:pt x="80" y="592"/>
                    <a:pt x="120" y="592"/>
                    <a:pt x="152" y="648"/>
                  </a:cubicBezTo>
                  <a:cubicBezTo>
                    <a:pt x="184" y="704"/>
                    <a:pt x="208" y="856"/>
                    <a:pt x="248" y="888"/>
                  </a:cubicBezTo>
                  <a:cubicBezTo>
                    <a:pt x="288" y="920"/>
                    <a:pt x="344" y="848"/>
                    <a:pt x="392" y="840"/>
                  </a:cubicBezTo>
                  <a:cubicBezTo>
                    <a:pt x="440" y="832"/>
                    <a:pt x="488" y="824"/>
                    <a:pt x="536" y="840"/>
                  </a:cubicBezTo>
                  <a:cubicBezTo>
                    <a:pt x="584" y="856"/>
                    <a:pt x="632" y="936"/>
                    <a:pt x="680" y="936"/>
                  </a:cubicBezTo>
                  <a:cubicBezTo>
                    <a:pt x="728" y="936"/>
                    <a:pt x="800" y="880"/>
                    <a:pt x="824" y="840"/>
                  </a:cubicBezTo>
                  <a:cubicBezTo>
                    <a:pt x="848" y="800"/>
                    <a:pt x="836" y="748"/>
                    <a:pt x="824" y="696"/>
                  </a:cubicBezTo>
                </a:path>
              </a:pathLst>
            </a:custGeom>
            <a:noFill/>
            <a:ln w="15875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Oval 114"/>
            <p:cNvSpPr>
              <a:spLocks noChangeArrowheads="1"/>
            </p:cNvSpPr>
            <p:nvPr/>
          </p:nvSpPr>
          <p:spPr bwMode="auto">
            <a:xfrm>
              <a:off x="5638800" y="3954930"/>
              <a:ext cx="2167128" cy="216363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sz="580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5193917" y="4122345"/>
                  <a:ext cx="53828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sz="2800" i="1">
                            <a:solidFill>
                              <a:srgbClr val="341806"/>
                            </a:solidFill>
                            <a:latin typeface="Cambria Math"/>
                          </a:rPr>
                          <m:t>𝒟</m:t>
                        </m:r>
                      </m:oMath>
                    </m:oMathPara>
                  </a14:m>
                  <a:endParaRPr lang="en-US" sz="2800" dirty="0">
                    <a:solidFill>
                      <a:srgbClr val="341806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3917" y="4122345"/>
                  <a:ext cx="538288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324872" y="5036745"/>
                  <a:ext cx="381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𝜹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872" y="5036745"/>
                  <a:ext cx="38125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173214" y="4717174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214" y="4717174"/>
                  <a:ext cx="36420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>
              <a:stCxn id="5" idx="6"/>
            </p:cNvCxnSpPr>
            <p:nvPr/>
          </p:nvCxnSpPr>
          <p:spPr bwMode="auto">
            <a:xfrm flipH="1">
              <a:off x="6760464" y="5036745"/>
              <a:ext cx="876300" cy="32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arrow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/>
            <p:cNvCxnSpPr>
              <a:stCxn id="7" idx="2"/>
              <a:endCxn id="6" idx="2"/>
            </p:cNvCxnSpPr>
            <p:nvPr/>
          </p:nvCxnSpPr>
          <p:spPr bwMode="auto">
            <a:xfrm flipH="1">
              <a:off x="6227153" y="5036745"/>
              <a:ext cx="45711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arrow" w="sm" len="sm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 Box 118"/>
            <p:cNvSpPr txBox="1">
              <a:spLocks noChangeArrowheads="1"/>
            </p:cNvSpPr>
            <p:nvPr/>
          </p:nvSpPr>
          <p:spPr bwMode="auto">
            <a:xfrm>
              <a:off x="4648200" y="5333999"/>
              <a:ext cx="90796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defTabSz="2925763" eaLnBrk="0" hangingPunct="0"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algn="ctr" defTabSz="2925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rgbClr val="000000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ja-JP" sz="280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x</a:t>
              </a:r>
              <a:r>
                <a:rPr lang="en-US" altLang="ja-JP" sz="2800" b="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(</a:t>
              </a:r>
              <a:r>
                <a:rPr lang="en-US" altLang="ja-JP" sz="2800" b="0" i="1" dirty="0">
                  <a:solidFill>
                    <a:srgbClr val="341806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ja-JP" sz="2800" b="0" dirty="0" smtClean="0">
                  <a:solidFill>
                    <a:srgbClr val="341806"/>
                  </a:solidFill>
                  <a:latin typeface="Calibri" panose="020F0502020204030204" pitchFamily="34" charset="0"/>
                </a:rPr>
                <a:t>)</a:t>
              </a:r>
              <a:endParaRPr lang="en-US" altLang="ja-JP" sz="2800" b="0" dirty="0">
                <a:solidFill>
                  <a:srgbClr val="341806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5463061" y="5276130"/>
              <a:ext cx="632939" cy="19636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37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Quick Refresher: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</a:rPr>
              <a:t>Lyapunov’s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 Direct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3837"/>
                <a:ext cx="7924800" cy="4373563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 smtClean="0">
                    <a:latin typeface="Calibri" panose="020F050202020403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𝑣</m:t>
                    </m:r>
                    <m:r>
                      <a:rPr lang="en-US" sz="2400" b="0">
                        <a:latin typeface="Cambria Math"/>
                      </a:rPr>
                      <m:t>(</m:t>
                    </m:r>
                    <m:r>
                      <a:rPr lang="en-US" sz="2400" b="0">
                        <a:latin typeface="Cambria Math"/>
                      </a:rPr>
                      <m:t>𝐱</m:t>
                    </m:r>
                    <m:r>
                      <a:rPr lang="en-US" sz="2400" b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>
                    <a:latin typeface="Calibri" panose="020F0502020204030204" pitchFamily="34" charset="0"/>
                  </a:rPr>
                  <a:t> such that:</a:t>
                </a:r>
                <a:endParaRPr lang="en-US" sz="2400" dirty="0" smtClean="0"/>
              </a:p>
              <a:p>
                <a:pPr marL="731520" lvl="1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&gt;0,∀</m:t>
                    </m:r>
                    <m:r>
                      <a:rPr lang="en-US" sz="2400">
                        <a:latin typeface="Cambria Math"/>
                      </a:rPr>
                      <m:t>𝐱</m:t>
                    </m:r>
                    <m:r>
                      <a:rPr lang="en-US" sz="2400">
                        <a:latin typeface="Cambria Math"/>
                      </a:rPr>
                      <m:t>∈</m:t>
                    </m:r>
                    <m:r>
                      <a:rPr lang="ja-JP" altLang="en-US" sz="2400">
                        <a:latin typeface="Cambria Math"/>
                      </a:rPr>
                      <m:t>𝒟</m:t>
                    </m:r>
                    <m:r>
                      <a:rPr lang="en-US" altLang="ja-JP" sz="2400">
                        <a:latin typeface="Cambria Math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𝟎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,</m:t>
                    </m:r>
                    <m:r>
                      <a:rPr lang="en-US" sz="2400" smtClean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𝟎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</a:rPr>
                  <a:t>  </a:t>
                </a:r>
                <a:endParaRPr lang="en-US" sz="2400" dirty="0" smtClean="0"/>
              </a:p>
              <a:p>
                <a:pPr marL="731520" lvl="1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>
                            <a:latin typeface="Cambria Math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≤0,∀</m:t>
                    </m:r>
                    <m:r>
                      <a:rPr lang="en-US" sz="2400">
                        <a:latin typeface="Cambria Math"/>
                      </a:rPr>
                      <m:t>𝐱</m:t>
                    </m:r>
                    <m:r>
                      <a:rPr lang="en-US" sz="2400">
                        <a:latin typeface="Cambria Math"/>
                      </a:rPr>
                      <m:t>∈</m:t>
                    </m:r>
                    <m:r>
                      <a:rPr lang="ja-JP" altLang="en-US" sz="2400">
                        <a:latin typeface="Cambria Math"/>
                      </a:rPr>
                      <m:t>𝒟</m:t>
                    </m:r>
                    <m:r>
                      <a:rPr lang="en-US" altLang="ja-JP" sz="2400">
                        <a:latin typeface="Cambria Math"/>
                      </a:rPr>
                      <m:t>−{</m:t>
                    </m:r>
                    <m:r>
                      <a:rPr lang="en-US" sz="2400">
                        <a:latin typeface="Cambria Math"/>
                      </a:rPr>
                      <m:t>𝟎</m:t>
                    </m:r>
                    <m:r>
                      <a:rPr lang="en-US" sz="2400">
                        <a:latin typeface="Cambria Math"/>
                      </a:rPr>
                      <m:t>},</m:t>
                    </m:r>
                    <m:acc>
                      <m:accPr>
                        <m:chr m:val="̇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>
                            <a:latin typeface="Cambria Math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𝟎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</a:rPr>
                  <a:t> </a:t>
                </a:r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731520" lvl="1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>
                            <a:latin typeface="Cambria Math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 Lie </a:t>
                </a:r>
                <a:r>
                  <a:rPr lang="en-US" sz="2400" b="0" dirty="0">
                    <a:latin typeface="Calibri" panose="020F0502020204030204" pitchFamily="34" charset="0"/>
                  </a:rPr>
                  <a:t>derivative of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b="0" dirty="0">
                    <a:latin typeface="Calibri" panose="020F0502020204030204" pitchFamily="34" charset="0"/>
                  </a:rPr>
                  <a:t>, i.e. derivative “along" 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traces</a:t>
                </a:r>
              </a:p>
              <a:p>
                <a:pPr marL="274637" lvl="1" indent="0">
                  <a:buNone/>
                </a:pPr>
                <a:endParaRPr lang="en-US" sz="2400" dirty="0" smtClean="0">
                  <a:latin typeface="Calibri" panose="020F0502020204030204" pitchFamily="34" charset="0"/>
                </a:endParaRP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>
                            <a:latin typeface="Cambria Math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/>
                          </a:rPr>
                          <m:t>𝛻</m:t>
                        </m:r>
                        <m:r>
                          <a:rPr lang="en-US" sz="240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2400">
                            <a:latin typeface="Cambria Math"/>
                          </a:rPr>
                          <m:t>𝐓</m:t>
                        </m:r>
                      </m:sup>
                    </m:sSup>
                    <m:r>
                      <a:rPr lang="en-US" sz="2400">
                        <a:latin typeface="Cambria Math"/>
                      </a:rPr>
                      <m:t>.</m:t>
                    </m:r>
                    <m:r>
                      <a:rPr lang="en-US" sz="2400">
                        <a:latin typeface="Cambria Math"/>
                      </a:rPr>
                      <m:t>𝑓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400">
                                      <a:latin typeface="Cambria Math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400">
                                      <a:latin typeface="Cambria Math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</a:rPr>
                  <a:t> </a:t>
                </a:r>
                <a:endParaRPr lang="en-US" sz="24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3837"/>
                <a:ext cx="7924800" cy="4373563"/>
              </a:xfrm>
              <a:blipFill rotWithShape="1">
                <a:blip r:embed="rId2"/>
                <a:stretch>
                  <a:fillRect l="-462" t="-1114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38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ingle Corner Rectangle 6"/>
          <p:cNvSpPr/>
          <p:nvPr/>
        </p:nvSpPr>
        <p:spPr>
          <a:xfrm>
            <a:off x="1371600" y="2362200"/>
            <a:ext cx="1524000" cy="7620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Simulations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135038" y="1219200"/>
            <a:ext cx="1541362" cy="7620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Template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Candidate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6600" y="1656144"/>
            <a:ext cx="2410186" cy="706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Synthesize from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Simulations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6600" y="2971800"/>
            <a:ext cx="2410187" cy="685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Falsify candidate with a global optimizer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1337" y="2369916"/>
            <a:ext cx="8382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alibri" panose="020F0502020204030204" pitchFamily="34" charset="0"/>
              </a:rPr>
              <a:t>+</a:t>
            </a:r>
            <a:endParaRPr lang="en-US" sz="4800" dirty="0">
              <a:latin typeface="Calibri" panose="020F0502020204030204" pitchFamily="34" charset="0"/>
            </a:endParaRPr>
          </a:p>
        </p:txBody>
      </p:sp>
      <p:cxnSp>
        <p:nvCxnSpPr>
          <p:cNvPr id="12" name="Elbow Connector 11"/>
          <p:cNvCxnSpPr>
            <a:stCxn id="10" idx="1"/>
            <a:endCxn id="11" idx="5"/>
          </p:cNvCxnSpPr>
          <p:nvPr/>
        </p:nvCxnSpPr>
        <p:spPr>
          <a:xfrm rot="10800000">
            <a:off x="896786" y="2955284"/>
            <a:ext cx="2379815" cy="359417"/>
          </a:xfrm>
          <a:prstGeom prst="bentConnector2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0711" y="3352800"/>
            <a:ext cx="117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Falsified!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76601" y="4038599"/>
            <a:ext cx="2410185" cy="11237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Verify Lyapunov function/barrier/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invariant  with SMT &amp; other solvers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5" name="Elbow Connector 14"/>
          <p:cNvCxnSpPr>
            <a:endCxn id="11" idx="3"/>
          </p:cNvCxnSpPr>
          <p:nvPr/>
        </p:nvCxnSpPr>
        <p:spPr>
          <a:xfrm rot="10800000">
            <a:off x="304090" y="2955283"/>
            <a:ext cx="2972511" cy="1556650"/>
          </a:xfrm>
          <a:prstGeom prst="bentConnector2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4126468"/>
            <a:ext cx="117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Falsified!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7" name="Straight Arrow Connector 16"/>
          <p:cNvCxnSpPr>
            <a:stCxn id="11" idx="6"/>
          </p:cNvCxnSpPr>
          <p:nvPr/>
        </p:nvCxnSpPr>
        <p:spPr>
          <a:xfrm>
            <a:off x="1019537" y="2712816"/>
            <a:ext cx="330843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76400" y="1828800"/>
            <a:ext cx="16002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086693" y="2133600"/>
            <a:ext cx="1189908" cy="157416"/>
          </a:xfrm>
          <a:prstGeom prst="bentConnector3">
            <a:avLst>
              <a:gd name="adj1" fmla="val -1555"/>
            </a:avLst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58544" y="2369916"/>
            <a:ext cx="0" cy="585367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28040" y="3657600"/>
            <a:ext cx="0" cy="38100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15000" y="2003866"/>
            <a:ext cx="572069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://www.4to40.com/images/coloring_book/programmer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/>
          <a:stretch/>
        </p:blipFill>
        <p:spPr bwMode="auto">
          <a:xfrm>
            <a:off x="6287069" y="1761775"/>
            <a:ext cx="2114550" cy="20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Elbow Connector 23"/>
          <p:cNvCxnSpPr>
            <a:stCxn id="14" idx="3"/>
            <a:endCxn id="23" idx="2"/>
          </p:cNvCxnSpPr>
          <p:nvPr/>
        </p:nvCxnSpPr>
        <p:spPr>
          <a:xfrm flipV="1">
            <a:off x="5686786" y="3810000"/>
            <a:ext cx="1657558" cy="790454"/>
          </a:xfrm>
          <a:prstGeom prst="bentConnector2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066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CEGIS of Lyapunov functions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>
                <a:latin typeface="Calibri" panose="020F0502020204030204" pitchFamily="34" charset="0"/>
              </a:rPr>
              <a:pPr/>
              <a:t>39</a:t>
            </a:fld>
            <a:r>
              <a:rPr lang="en-US" smtClean="0">
                <a:latin typeface="Calibri" panose="020F0502020204030204" pitchFamily="34" charset="0"/>
              </a:rPr>
              <a:t>/60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7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791200" cy="5337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Control System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97300" y="4016829"/>
            <a:ext cx="20574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0"/>
              </a:spcBef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Real-Time Software Program</a:t>
            </a:r>
            <a:endParaRPr lang="en-US" sz="2400" b="0" dirty="0"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97300" y="2284186"/>
            <a:ext cx="20574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 smtClean="0">
                <a:latin typeface="Calibri" panose="020F0502020204030204" pitchFamily="34" charset="0"/>
              </a:rPr>
              <a:t>Physical system</a:t>
            </a:r>
            <a:endParaRPr lang="en-US" sz="2400" b="0" dirty="0"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95072" y="2590800"/>
            <a:ext cx="827314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Calibri" panose="020F0502020204030204" pitchFamily="34" charset="0"/>
              </a:rPr>
              <a:t>+</a:t>
            </a:r>
            <a:endParaRPr lang="en-US" sz="600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3072" y="29591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7" idx="1"/>
          </p:cNvCxnSpPr>
          <p:nvPr/>
        </p:nvCxnSpPr>
        <p:spPr>
          <a:xfrm flipV="1">
            <a:off x="3122386" y="2969986"/>
            <a:ext cx="674914" cy="18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3"/>
            <a:endCxn id="6" idx="3"/>
          </p:cNvCxnSpPr>
          <p:nvPr/>
        </p:nvCxnSpPr>
        <p:spPr>
          <a:xfrm>
            <a:off x="5854700" y="2969986"/>
            <a:ext cx="12700" cy="1732643"/>
          </a:xfrm>
          <a:prstGeom prst="bentConnector3">
            <a:avLst>
              <a:gd name="adj1" fmla="val 900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1"/>
            <a:endCxn id="8" idx="4"/>
          </p:cNvCxnSpPr>
          <p:nvPr/>
        </p:nvCxnSpPr>
        <p:spPr>
          <a:xfrm rot="10800000">
            <a:off x="2708730" y="3352801"/>
            <a:ext cx="1088571" cy="134982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61389" y="1752600"/>
            <a:ext cx="955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Plant</a:t>
            </a:r>
            <a:endParaRPr lang="en-US" sz="28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19072" y="5420380"/>
            <a:ext cx="16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Controller</a:t>
            </a:r>
            <a:endParaRPr lang="en-US" sz="28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510135"/>
            <a:ext cx="2107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External inputs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762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Template example: Sum of Squares</a:t>
            </a:r>
            <a:r>
              <a:rPr lang="en-US" baseline="30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*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 Polynomials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18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ambria" pitchFamily="18" charset="0"/>
              <a:buChar char="∗"/>
            </a:pPr>
            <a:r>
              <a:rPr lang="en-US" b="0" dirty="0">
                <a:solidFill>
                  <a:srgbClr val="C00000"/>
                </a:solidFill>
                <a:latin typeface="Calibri" panose="020F0502020204030204" pitchFamily="34" charset="0"/>
              </a:rPr>
              <a:t>Pablo A. </a:t>
            </a:r>
            <a:r>
              <a:rPr lang="en-US" b="0" dirty="0" err="1">
                <a:solidFill>
                  <a:srgbClr val="C00000"/>
                </a:solidFill>
                <a:latin typeface="Calibri" panose="020F0502020204030204" pitchFamily="34" charset="0"/>
              </a:rPr>
              <a:t>Parrilo</a:t>
            </a:r>
            <a:r>
              <a:rPr lang="en-US" b="0" dirty="0">
                <a:solidFill>
                  <a:srgbClr val="C00000"/>
                </a:solidFill>
                <a:latin typeface="Calibri" panose="020F0502020204030204" pitchFamily="34" charset="0"/>
              </a:rPr>
              <a:t>. </a:t>
            </a:r>
            <a:r>
              <a:rPr lang="en-US" b="0" i="1" dirty="0">
                <a:latin typeface="Calibri" panose="020F0502020204030204" pitchFamily="34" charset="0"/>
              </a:rPr>
              <a:t>Structured </a:t>
            </a:r>
            <a:r>
              <a:rPr lang="en-US" b="0" i="1" dirty="0" err="1">
                <a:latin typeface="Calibri" panose="020F0502020204030204" pitchFamily="34" charset="0"/>
              </a:rPr>
              <a:t>Semidefinite</a:t>
            </a:r>
            <a:r>
              <a:rPr lang="en-US" b="0" i="1" dirty="0">
                <a:latin typeface="Calibri" panose="020F0502020204030204" pitchFamily="34" charset="0"/>
              </a:rPr>
              <a:t> Programs and </a:t>
            </a:r>
            <a:r>
              <a:rPr lang="en-US" b="0" i="1" dirty="0" err="1">
                <a:latin typeface="Calibri" panose="020F0502020204030204" pitchFamily="34" charset="0"/>
              </a:rPr>
              <a:t>Semialgebraic</a:t>
            </a:r>
            <a:r>
              <a:rPr lang="en-US" b="0" i="1" dirty="0">
                <a:latin typeface="Calibri" panose="020F0502020204030204" pitchFamily="34" charset="0"/>
              </a:rPr>
              <a:t> Geometry Methods in Robustness and </a:t>
            </a:r>
            <a:r>
              <a:rPr lang="en-US" b="0" i="1" dirty="0" smtClean="0">
                <a:latin typeface="Calibri" panose="020F0502020204030204" pitchFamily="34" charset="0"/>
              </a:rPr>
              <a:t>Optimization</a:t>
            </a:r>
            <a:r>
              <a:rPr lang="en-US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. PhD </a:t>
            </a:r>
            <a:r>
              <a:rPr lang="en-US" b="0" dirty="0">
                <a:solidFill>
                  <a:srgbClr val="C00000"/>
                </a:solidFill>
                <a:latin typeface="Calibri" panose="020F0502020204030204" pitchFamily="34" charset="0"/>
              </a:rPr>
              <a:t>thesis, </a:t>
            </a:r>
            <a:r>
              <a:rPr lang="en-US" b="0" dirty="0">
                <a:latin typeface="Calibri" panose="020F0502020204030204" pitchFamily="34" charset="0"/>
              </a:rPr>
              <a:t>California Institute of Technology, 2000</a:t>
            </a:r>
            <a:r>
              <a:rPr lang="en-US" b="0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40</a:t>
            </a:fld>
            <a:r>
              <a:rPr lang="en-US" smtClean="0"/>
              <a:t>/60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93486" y="1204686"/>
                <a:ext cx="8305800" cy="472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defTabSz="914400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defTabSz="914400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defTabSz="914400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defTabSz="914400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defTabSz="914400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smtClean="0">
                        <a:latin typeface="Cambria Math"/>
                      </a:rPr>
                      <m:t>𝐳</m:t>
                    </m:r>
                    <m:r>
                      <a:rPr lang="en-US" sz="240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  <m:r>
                          <a:rPr lang="en-US" sz="2400" b="0" i="1" baseline="-25000">
                            <a:latin typeface="Cambria Math"/>
                          </a:rPr>
                          <m:t>1 </m:t>
                        </m:r>
                        <m:r>
                          <a:rPr lang="en-US" sz="2400" b="0" i="1">
                            <a:latin typeface="Cambria Math"/>
                          </a:rPr>
                          <m:t>;</m:t>
                        </m:r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  <m:r>
                          <a:rPr lang="en-US" sz="2400" b="0" i="1" baseline="-25000">
                            <a:latin typeface="Cambria Math"/>
                          </a:rPr>
                          <m:t>2</m:t>
                        </m:r>
                        <m:r>
                          <a:rPr lang="en-US" sz="2400" b="0" i="1">
                            <a:latin typeface="Cambria Math"/>
                          </a:rPr>
                          <m:t> ; </m:t>
                        </m:r>
                        <m:sSup>
                          <m:sSup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sz="2400" b="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>
                            <a:latin typeface="Cambria Math"/>
                          </a:rPr>
                          <m:t>;</m:t>
                        </m:r>
                        <m:sSup>
                          <m:sSup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sz="2400" b="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>
                            <a:latin typeface="Cambria Math"/>
                          </a:rPr>
                          <m:t>; </m:t>
                        </m:r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  <m:r>
                          <a:rPr lang="en-US" sz="2400" b="0" i="1" baseline="-25000">
                            <a:latin typeface="Cambria Math"/>
                          </a:rPr>
                          <m:t>1</m:t>
                        </m:r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  <m:r>
                          <a:rPr lang="en-US" sz="2400" b="0" i="1" baseline="-2500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>
                    <a:latin typeface="Calibri" panose="020F0502020204030204" pitchFamily="34" charset="0"/>
                  </a:rPr>
                  <a:t>P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400" b="0" baseline="-2500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sz="2400" b="0" baseline="-2500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400" b="0" i="1" baseline="-25000">
                                      <a:latin typeface="Cambria Math"/>
                                    </a:rPr>
                                    <m:t>15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400" b="0" i="1" baseline="-25000">
                                      <a:latin typeface="Cambria Math"/>
                                    </a:rPr>
                                    <m:t>51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400" b="0" i="1" baseline="-25000">
                                      <a:latin typeface="Cambria Math"/>
                                    </a:rPr>
                                    <m:t>55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5</m:t>
                        </m:r>
                        <m:r>
                          <a:rPr lang="en-US" sz="2400" b="0" i="1">
                            <a:latin typeface="Cambria Math"/>
                            <a:ea typeface="Cambria Math"/>
                          </a:rPr>
                          <m:t>×5</m:t>
                        </m:r>
                      </m:sub>
                    </m:sSub>
                  </m:oMath>
                </a14:m>
                <a:endParaRPr lang="en-US" sz="2400" b="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sz="24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/>
                          </a:rPr>
                          <m:t>𝐳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sz="2400" b="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>
                        <a:latin typeface="Cambria Math"/>
                      </a:rPr>
                      <m:t>P</m:t>
                    </m:r>
                    <m:r>
                      <a:rPr lang="en-US" sz="2400" b="0">
                        <a:latin typeface="Cambria Math"/>
                      </a:rPr>
                      <m:t> </m:t>
                    </m:r>
                    <m:r>
                      <a:rPr lang="en-US" sz="2400">
                        <a:latin typeface="Cambria Math"/>
                      </a:rPr>
                      <m:t>𝐳</m:t>
                    </m:r>
                  </m:oMath>
                </a14:m>
                <a:endParaRPr lang="en-US" sz="240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Find </a:t>
                </a:r>
                <a:r>
                  <a:rPr lang="en-US" sz="2400" b="0" dirty="0">
                    <a:latin typeface="Calibri" panose="020F0502020204030204" pitchFamily="34" charset="0"/>
                  </a:rPr>
                  <a:t>Lyapunov function = Find 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P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Could </a:t>
                </a:r>
                <a:r>
                  <a:rPr lang="en-US" sz="2400" b="0" dirty="0">
                    <a:latin typeface="Calibri" panose="020F0502020204030204" pitchFamily="34" charset="0"/>
                  </a:rPr>
                  <a:t>use any other template</a:t>
                </a:r>
              </a:p>
              <a:p>
                <a:endParaRPr lang="en-US" sz="2400" b="0" i="1" baseline="-25000" dirty="0">
                  <a:latin typeface="Calibri" panose="020F0502020204030204" pitchFamily="34" charset="0"/>
                </a:endParaRPr>
              </a:p>
              <a:p>
                <a:pPr marL="0" indent="0">
                  <a:buFont typeface="Wingdings 3"/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1204686"/>
                <a:ext cx="8305800" cy="4724400"/>
              </a:xfrm>
              <a:prstGeom prst="rect">
                <a:avLst/>
              </a:prstGeom>
              <a:blipFill rotWithShape="1"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Constraints from Traces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1" t="5263" r="15445" b="5545"/>
          <a:stretch/>
        </p:blipFill>
        <p:spPr bwMode="auto">
          <a:xfrm>
            <a:off x="457200" y="1447800"/>
            <a:ext cx="3995155" cy="39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5179335" y="1905000"/>
            <a:ext cx="1258895" cy="2787909"/>
            <a:chOff x="4650740" y="1722120"/>
            <a:chExt cx="1258895" cy="2787909"/>
          </a:xfrm>
        </p:grpSpPr>
        <p:sp>
          <p:nvSpPr>
            <p:cNvPr id="6" name="Freeform 5"/>
            <p:cNvSpPr/>
            <p:nvPr/>
          </p:nvSpPr>
          <p:spPr>
            <a:xfrm>
              <a:off x="4705350" y="1790700"/>
              <a:ext cx="1155385" cy="2673609"/>
            </a:xfrm>
            <a:custGeom>
              <a:avLst/>
              <a:gdLst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3929"/>
                <a:gd name="connsiteY0" fmla="*/ 0 h 2673350"/>
                <a:gd name="connsiteX1" fmla="*/ 488950 w 1113929"/>
                <a:gd name="connsiteY1" fmla="*/ 317500 h 2673350"/>
                <a:gd name="connsiteX2" fmla="*/ 793750 w 1113929"/>
                <a:gd name="connsiteY2" fmla="*/ 628650 h 2673350"/>
                <a:gd name="connsiteX3" fmla="*/ 990600 w 1113929"/>
                <a:gd name="connsiteY3" fmla="*/ 971550 h 2673350"/>
                <a:gd name="connsiteX4" fmla="*/ 1092200 w 1113929"/>
                <a:gd name="connsiteY4" fmla="*/ 1333500 h 2673350"/>
                <a:gd name="connsiteX5" fmla="*/ 1111250 w 1113929"/>
                <a:gd name="connsiteY5" fmla="*/ 1739900 h 2673350"/>
                <a:gd name="connsiteX6" fmla="*/ 1073150 w 1113929"/>
                <a:gd name="connsiteY6" fmla="*/ 2025650 h 2673350"/>
                <a:gd name="connsiteX7" fmla="*/ 857250 w 1113929"/>
                <a:gd name="connsiteY7" fmla="*/ 2374900 h 2673350"/>
                <a:gd name="connsiteX8" fmla="*/ 584200 w 1113929"/>
                <a:gd name="connsiteY8" fmla="*/ 2616200 h 2673350"/>
                <a:gd name="connsiteX9" fmla="*/ 361950 w 1113929"/>
                <a:gd name="connsiteY9" fmla="*/ 2673350 h 2673350"/>
                <a:gd name="connsiteX10" fmla="*/ 63500 w 1113929"/>
                <a:gd name="connsiteY10" fmla="*/ 2654300 h 2673350"/>
                <a:gd name="connsiteX11" fmla="*/ 63500 w 1113929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9005"/>
                <a:gd name="connsiteX1" fmla="*/ 488950 w 1117998"/>
                <a:gd name="connsiteY1" fmla="*/ 317500 h 2679005"/>
                <a:gd name="connsiteX2" fmla="*/ 793750 w 1117998"/>
                <a:gd name="connsiteY2" fmla="*/ 628650 h 2679005"/>
                <a:gd name="connsiteX3" fmla="*/ 990600 w 1117998"/>
                <a:gd name="connsiteY3" fmla="*/ 971550 h 2679005"/>
                <a:gd name="connsiteX4" fmla="*/ 1092200 w 1117998"/>
                <a:gd name="connsiteY4" fmla="*/ 1333500 h 2679005"/>
                <a:gd name="connsiteX5" fmla="*/ 1111250 w 1117998"/>
                <a:gd name="connsiteY5" fmla="*/ 1739900 h 2679005"/>
                <a:gd name="connsiteX6" fmla="*/ 1073150 w 1117998"/>
                <a:gd name="connsiteY6" fmla="*/ 2025650 h 2679005"/>
                <a:gd name="connsiteX7" fmla="*/ 857250 w 1117998"/>
                <a:gd name="connsiteY7" fmla="*/ 2374900 h 2679005"/>
                <a:gd name="connsiteX8" fmla="*/ 584200 w 1117998"/>
                <a:gd name="connsiteY8" fmla="*/ 2616200 h 2679005"/>
                <a:gd name="connsiteX9" fmla="*/ 361950 w 1117998"/>
                <a:gd name="connsiteY9" fmla="*/ 2673350 h 2679005"/>
                <a:gd name="connsiteX10" fmla="*/ 63500 w 1117998"/>
                <a:gd name="connsiteY10" fmla="*/ 2654300 h 2679005"/>
                <a:gd name="connsiteX11" fmla="*/ 63500 w 1117998"/>
                <a:gd name="connsiteY11" fmla="*/ 2654300 h 2679005"/>
                <a:gd name="connsiteX0" fmla="*/ 0 w 1113794"/>
                <a:gd name="connsiteY0" fmla="*/ 0 h 2679005"/>
                <a:gd name="connsiteX1" fmla="*/ 488950 w 1113794"/>
                <a:gd name="connsiteY1" fmla="*/ 317500 h 2679005"/>
                <a:gd name="connsiteX2" fmla="*/ 793750 w 1113794"/>
                <a:gd name="connsiteY2" fmla="*/ 628650 h 2679005"/>
                <a:gd name="connsiteX3" fmla="*/ 990600 w 1113794"/>
                <a:gd name="connsiteY3" fmla="*/ 971550 h 2679005"/>
                <a:gd name="connsiteX4" fmla="*/ 1092200 w 1113794"/>
                <a:gd name="connsiteY4" fmla="*/ 1333500 h 2679005"/>
                <a:gd name="connsiteX5" fmla="*/ 1111250 w 1113794"/>
                <a:gd name="connsiteY5" fmla="*/ 1739900 h 2679005"/>
                <a:gd name="connsiteX6" fmla="*/ 1073150 w 1113794"/>
                <a:gd name="connsiteY6" fmla="*/ 2025650 h 2679005"/>
                <a:gd name="connsiteX7" fmla="*/ 857250 w 1113794"/>
                <a:gd name="connsiteY7" fmla="*/ 2374900 h 2679005"/>
                <a:gd name="connsiteX8" fmla="*/ 584200 w 1113794"/>
                <a:gd name="connsiteY8" fmla="*/ 2616200 h 2679005"/>
                <a:gd name="connsiteX9" fmla="*/ 361950 w 1113794"/>
                <a:gd name="connsiteY9" fmla="*/ 2673350 h 2679005"/>
                <a:gd name="connsiteX10" fmla="*/ 63500 w 1113794"/>
                <a:gd name="connsiteY10" fmla="*/ 2654300 h 2679005"/>
                <a:gd name="connsiteX11" fmla="*/ 63500 w 1113794"/>
                <a:gd name="connsiteY11" fmla="*/ 2654300 h 2679005"/>
                <a:gd name="connsiteX0" fmla="*/ 0 w 1149350"/>
                <a:gd name="connsiteY0" fmla="*/ 0 h 2679005"/>
                <a:gd name="connsiteX1" fmla="*/ 488950 w 1149350"/>
                <a:gd name="connsiteY1" fmla="*/ 317500 h 2679005"/>
                <a:gd name="connsiteX2" fmla="*/ 793750 w 1149350"/>
                <a:gd name="connsiteY2" fmla="*/ 628650 h 2679005"/>
                <a:gd name="connsiteX3" fmla="*/ 990600 w 1149350"/>
                <a:gd name="connsiteY3" fmla="*/ 971550 h 2679005"/>
                <a:gd name="connsiteX4" fmla="*/ 1092200 w 1149350"/>
                <a:gd name="connsiteY4" fmla="*/ 1333500 h 2679005"/>
                <a:gd name="connsiteX5" fmla="*/ 1149350 w 1149350"/>
                <a:gd name="connsiteY5" fmla="*/ 1676400 h 2679005"/>
                <a:gd name="connsiteX6" fmla="*/ 1073150 w 1149350"/>
                <a:gd name="connsiteY6" fmla="*/ 2025650 h 2679005"/>
                <a:gd name="connsiteX7" fmla="*/ 857250 w 1149350"/>
                <a:gd name="connsiteY7" fmla="*/ 2374900 h 2679005"/>
                <a:gd name="connsiteX8" fmla="*/ 584200 w 1149350"/>
                <a:gd name="connsiteY8" fmla="*/ 2616200 h 2679005"/>
                <a:gd name="connsiteX9" fmla="*/ 361950 w 1149350"/>
                <a:gd name="connsiteY9" fmla="*/ 2673350 h 2679005"/>
                <a:gd name="connsiteX10" fmla="*/ 63500 w 1149350"/>
                <a:gd name="connsiteY10" fmla="*/ 2654300 h 2679005"/>
                <a:gd name="connsiteX11" fmla="*/ 63500 w 1149350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93750 w 1157126"/>
                <a:gd name="connsiteY2" fmla="*/ 62865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368300 w 1157126"/>
                <a:gd name="connsiteY1" fmla="*/ 2540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7769"/>
                <a:gd name="connsiteX1" fmla="*/ 368300 w 1157126"/>
                <a:gd name="connsiteY1" fmla="*/ 254000 h 2677769"/>
                <a:gd name="connsiteX2" fmla="*/ 774700 w 1157126"/>
                <a:gd name="connsiteY2" fmla="*/ 647700 h 2677769"/>
                <a:gd name="connsiteX3" fmla="*/ 990600 w 1157126"/>
                <a:gd name="connsiteY3" fmla="*/ 971550 h 2677769"/>
                <a:gd name="connsiteX4" fmla="*/ 1136650 w 1157126"/>
                <a:gd name="connsiteY4" fmla="*/ 1327150 h 2677769"/>
                <a:gd name="connsiteX5" fmla="*/ 1149350 w 1157126"/>
                <a:gd name="connsiteY5" fmla="*/ 1676400 h 2677769"/>
                <a:gd name="connsiteX6" fmla="*/ 1073150 w 1157126"/>
                <a:gd name="connsiteY6" fmla="*/ 2025650 h 2677769"/>
                <a:gd name="connsiteX7" fmla="*/ 857250 w 1157126"/>
                <a:gd name="connsiteY7" fmla="*/ 2374900 h 2677769"/>
                <a:gd name="connsiteX8" fmla="*/ 673100 w 1157126"/>
                <a:gd name="connsiteY8" fmla="*/ 2559050 h 2677769"/>
                <a:gd name="connsiteX9" fmla="*/ 361950 w 1157126"/>
                <a:gd name="connsiteY9" fmla="*/ 2673350 h 2677769"/>
                <a:gd name="connsiteX10" fmla="*/ 63500 w 1157126"/>
                <a:gd name="connsiteY10" fmla="*/ 2654300 h 2677769"/>
                <a:gd name="connsiteX11" fmla="*/ 63500 w 1157126"/>
                <a:gd name="connsiteY11" fmla="*/ 2654300 h 2677769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793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412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63500 w 1157126"/>
                <a:gd name="connsiteY11" fmla="*/ 2654300 h 2813050"/>
                <a:gd name="connsiteX12" fmla="*/ 31750 w 1157126"/>
                <a:gd name="connsiteY12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31750 w 1157126"/>
                <a:gd name="connsiteY11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31750 w 1157126"/>
                <a:gd name="connsiteY10" fmla="*/ 2813050 h 2813050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673100 w 1157126"/>
                <a:gd name="connsiteY7" fmla="*/ 2559050 h 2673941"/>
                <a:gd name="connsiteX8" fmla="*/ 361950 w 1157126"/>
                <a:gd name="connsiteY8" fmla="*/ 2673350 h 2673941"/>
                <a:gd name="connsiteX9" fmla="*/ 50800 w 1157126"/>
                <a:gd name="connsiteY9" fmla="*/ 2508250 h 2673941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361950 w 1157126"/>
                <a:gd name="connsiteY7" fmla="*/ 2673350 h 2673350"/>
                <a:gd name="connsiteX8" fmla="*/ 50800 w 1157126"/>
                <a:gd name="connsiteY8" fmla="*/ 2508250 h 2673350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736599 w 1157126"/>
                <a:gd name="connsiteY7" fmla="*/ 2362200 h 2673350"/>
                <a:gd name="connsiteX8" fmla="*/ 361950 w 1157126"/>
                <a:gd name="connsiteY8" fmla="*/ 2673350 h 2673350"/>
                <a:gd name="connsiteX9" fmla="*/ 50800 w 1157126"/>
                <a:gd name="connsiteY9" fmla="*/ 2508250 h 2673350"/>
                <a:gd name="connsiteX0" fmla="*/ 0 w 1157126"/>
                <a:gd name="connsiteY0" fmla="*/ 0 h 2673609"/>
                <a:gd name="connsiteX1" fmla="*/ 368300 w 1157126"/>
                <a:gd name="connsiteY1" fmla="*/ 254000 h 2673609"/>
                <a:gd name="connsiteX2" fmla="*/ 774700 w 1157126"/>
                <a:gd name="connsiteY2" fmla="*/ 647700 h 2673609"/>
                <a:gd name="connsiteX3" fmla="*/ 990600 w 1157126"/>
                <a:gd name="connsiteY3" fmla="*/ 971550 h 2673609"/>
                <a:gd name="connsiteX4" fmla="*/ 1136650 w 1157126"/>
                <a:gd name="connsiteY4" fmla="*/ 1327150 h 2673609"/>
                <a:gd name="connsiteX5" fmla="*/ 1149350 w 1157126"/>
                <a:gd name="connsiteY5" fmla="*/ 1676400 h 2673609"/>
                <a:gd name="connsiteX6" fmla="*/ 1073150 w 1157126"/>
                <a:gd name="connsiteY6" fmla="*/ 2025650 h 2673609"/>
                <a:gd name="connsiteX7" fmla="*/ 895349 w 1157126"/>
                <a:gd name="connsiteY7" fmla="*/ 2470150 h 2673609"/>
                <a:gd name="connsiteX8" fmla="*/ 361950 w 1157126"/>
                <a:gd name="connsiteY8" fmla="*/ 2673350 h 2673609"/>
                <a:gd name="connsiteX9" fmla="*/ 50800 w 1157126"/>
                <a:gd name="connsiteY9" fmla="*/ 2508250 h 2673609"/>
                <a:gd name="connsiteX0" fmla="*/ 0 w 1155385"/>
                <a:gd name="connsiteY0" fmla="*/ 0 h 2673609"/>
                <a:gd name="connsiteX1" fmla="*/ 368300 w 1155385"/>
                <a:gd name="connsiteY1" fmla="*/ 254000 h 2673609"/>
                <a:gd name="connsiteX2" fmla="*/ 774700 w 1155385"/>
                <a:gd name="connsiteY2" fmla="*/ 647700 h 2673609"/>
                <a:gd name="connsiteX3" fmla="*/ 990600 w 1155385"/>
                <a:gd name="connsiteY3" fmla="*/ 971550 h 2673609"/>
                <a:gd name="connsiteX4" fmla="*/ 1136650 w 1155385"/>
                <a:gd name="connsiteY4" fmla="*/ 1327150 h 2673609"/>
                <a:gd name="connsiteX5" fmla="*/ 1149350 w 1155385"/>
                <a:gd name="connsiteY5" fmla="*/ 1676400 h 2673609"/>
                <a:gd name="connsiteX6" fmla="*/ 1098550 w 1155385"/>
                <a:gd name="connsiteY6" fmla="*/ 2044700 h 2673609"/>
                <a:gd name="connsiteX7" fmla="*/ 895349 w 1155385"/>
                <a:gd name="connsiteY7" fmla="*/ 2470150 h 2673609"/>
                <a:gd name="connsiteX8" fmla="*/ 361950 w 1155385"/>
                <a:gd name="connsiteY8" fmla="*/ 2673350 h 2673609"/>
                <a:gd name="connsiteX9" fmla="*/ 50800 w 1155385"/>
                <a:gd name="connsiteY9" fmla="*/ 2508250 h 26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385" h="2673609">
                  <a:moveTo>
                    <a:pt x="0" y="0"/>
                  </a:moveTo>
                  <a:cubicBezTo>
                    <a:pt x="162983" y="105833"/>
                    <a:pt x="239183" y="146050"/>
                    <a:pt x="368300" y="254000"/>
                  </a:cubicBezTo>
                  <a:cubicBezTo>
                    <a:pt x="497417" y="361950"/>
                    <a:pt x="670983" y="528108"/>
                    <a:pt x="774700" y="647700"/>
                  </a:cubicBezTo>
                  <a:cubicBezTo>
                    <a:pt x="878417" y="767292"/>
                    <a:pt x="930275" y="858308"/>
                    <a:pt x="990600" y="971550"/>
                  </a:cubicBezTo>
                  <a:cubicBezTo>
                    <a:pt x="1050925" y="1084792"/>
                    <a:pt x="1110192" y="1209675"/>
                    <a:pt x="1136650" y="1327150"/>
                  </a:cubicBezTo>
                  <a:cubicBezTo>
                    <a:pt x="1163108" y="1444625"/>
                    <a:pt x="1155700" y="1556808"/>
                    <a:pt x="1149350" y="1676400"/>
                  </a:cubicBezTo>
                  <a:cubicBezTo>
                    <a:pt x="1143000" y="1795992"/>
                    <a:pt x="1140883" y="1912408"/>
                    <a:pt x="1098550" y="2044700"/>
                  </a:cubicBezTo>
                  <a:cubicBezTo>
                    <a:pt x="1056217" y="2176992"/>
                    <a:pt x="1013882" y="2362200"/>
                    <a:pt x="895349" y="2470150"/>
                  </a:cubicBezTo>
                  <a:cubicBezTo>
                    <a:pt x="776816" y="2578100"/>
                    <a:pt x="502708" y="2667000"/>
                    <a:pt x="361950" y="2673350"/>
                  </a:cubicBezTo>
                  <a:cubicBezTo>
                    <a:pt x="221192" y="2679700"/>
                    <a:pt x="94192" y="2568046"/>
                    <a:pt x="50800" y="25082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7" name="Sun 6"/>
            <p:cNvSpPr/>
            <p:nvPr/>
          </p:nvSpPr>
          <p:spPr>
            <a:xfrm>
              <a:off x="4650740" y="17221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8" name="Sun 7"/>
            <p:cNvSpPr/>
            <p:nvPr/>
          </p:nvSpPr>
          <p:spPr>
            <a:xfrm>
              <a:off x="5130800" y="208915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9" name="Sun 8"/>
            <p:cNvSpPr/>
            <p:nvPr/>
          </p:nvSpPr>
          <p:spPr>
            <a:xfrm>
              <a:off x="5562600" y="25781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0" name="Sun 9"/>
            <p:cNvSpPr/>
            <p:nvPr/>
          </p:nvSpPr>
          <p:spPr>
            <a:xfrm>
              <a:off x="5782635" y="2998728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1" name="Sun 10"/>
            <p:cNvSpPr/>
            <p:nvPr/>
          </p:nvSpPr>
          <p:spPr>
            <a:xfrm>
              <a:off x="5818195" y="34632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2" name="Sun 11"/>
            <p:cNvSpPr/>
            <p:nvPr/>
          </p:nvSpPr>
          <p:spPr>
            <a:xfrm>
              <a:off x="5736915" y="38569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3" name="Sun 12"/>
            <p:cNvSpPr/>
            <p:nvPr/>
          </p:nvSpPr>
          <p:spPr>
            <a:xfrm>
              <a:off x="5563870" y="41910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Sun 13"/>
            <p:cNvSpPr/>
            <p:nvPr/>
          </p:nvSpPr>
          <p:spPr>
            <a:xfrm>
              <a:off x="5267802" y="43677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5" name="Sun 14"/>
            <p:cNvSpPr/>
            <p:nvPr/>
          </p:nvSpPr>
          <p:spPr>
            <a:xfrm>
              <a:off x="4940142" y="44185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" name="Sun 15"/>
            <p:cNvSpPr/>
            <p:nvPr/>
          </p:nvSpPr>
          <p:spPr>
            <a:xfrm>
              <a:off x="4671060" y="42367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1" baseline="-2500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50835" y="2667754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2667754"/>
                <a:ext cx="45557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996901" y="3552944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01" y="3552944"/>
                <a:ext cx="45557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750835" y="4079478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4079478"/>
                <a:ext cx="45557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295262" y="4606054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62" y="4606054"/>
                <a:ext cx="45557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047073" y="4097496"/>
                <a:ext cx="5405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73" y="4097496"/>
                <a:ext cx="54053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901976" y="3855204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76" y="3855204"/>
                <a:ext cx="455574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933756" y="3092926"/>
                <a:ext cx="455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56" y="3092926"/>
                <a:ext cx="455574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endCxn id="23" idx="1"/>
          </p:cNvCxnSpPr>
          <p:nvPr/>
        </p:nvCxnSpPr>
        <p:spPr>
          <a:xfrm flipV="1">
            <a:off x="2057400" y="1973580"/>
            <a:ext cx="2725223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819400" y="3552944"/>
            <a:ext cx="1981200" cy="7292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043380" y="1064736"/>
                <a:ext cx="28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1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;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;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380" y="1064736"/>
                <a:ext cx="2875659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512192" y="4224536"/>
                <a:ext cx="455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b="0" i="0" baseline="-25000" smtClean="0">
                          <a:solidFill>
                            <a:schemeClr val="tx1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92" y="4224536"/>
                <a:ext cx="45557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66909" y="5435025"/>
            <a:ext cx="732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>
                <a:latin typeface="Calibri" panose="020F0502020204030204" pitchFamily="34" charset="0"/>
              </a:rPr>
              <a:t>Inspired by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fuk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Topcu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et al.’s </a:t>
            </a:r>
            <a:r>
              <a:rPr lang="en-US" sz="2400" b="0" i="1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Automatica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paper</a:t>
            </a:r>
            <a:r>
              <a:rPr lang="en-US" sz="2400" b="0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41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9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1" t="5263" r="15445" b="5545"/>
          <a:stretch/>
        </p:blipFill>
        <p:spPr bwMode="auto">
          <a:xfrm>
            <a:off x="457200" y="1447800"/>
            <a:ext cx="3995155" cy="39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179335" y="1905000"/>
            <a:ext cx="1258895" cy="2787909"/>
            <a:chOff x="4650740" y="1722120"/>
            <a:chExt cx="1258895" cy="2787909"/>
          </a:xfrm>
        </p:grpSpPr>
        <p:sp>
          <p:nvSpPr>
            <p:cNvPr id="7" name="Freeform 6"/>
            <p:cNvSpPr/>
            <p:nvPr/>
          </p:nvSpPr>
          <p:spPr>
            <a:xfrm>
              <a:off x="4705350" y="1790700"/>
              <a:ext cx="1155385" cy="2673609"/>
            </a:xfrm>
            <a:custGeom>
              <a:avLst/>
              <a:gdLst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3929"/>
                <a:gd name="connsiteY0" fmla="*/ 0 h 2673350"/>
                <a:gd name="connsiteX1" fmla="*/ 488950 w 1113929"/>
                <a:gd name="connsiteY1" fmla="*/ 317500 h 2673350"/>
                <a:gd name="connsiteX2" fmla="*/ 793750 w 1113929"/>
                <a:gd name="connsiteY2" fmla="*/ 628650 h 2673350"/>
                <a:gd name="connsiteX3" fmla="*/ 990600 w 1113929"/>
                <a:gd name="connsiteY3" fmla="*/ 971550 h 2673350"/>
                <a:gd name="connsiteX4" fmla="*/ 1092200 w 1113929"/>
                <a:gd name="connsiteY4" fmla="*/ 1333500 h 2673350"/>
                <a:gd name="connsiteX5" fmla="*/ 1111250 w 1113929"/>
                <a:gd name="connsiteY5" fmla="*/ 1739900 h 2673350"/>
                <a:gd name="connsiteX6" fmla="*/ 1073150 w 1113929"/>
                <a:gd name="connsiteY6" fmla="*/ 2025650 h 2673350"/>
                <a:gd name="connsiteX7" fmla="*/ 857250 w 1113929"/>
                <a:gd name="connsiteY7" fmla="*/ 2374900 h 2673350"/>
                <a:gd name="connsiteX8" fmla="*/ 584200 w 1113929"/>
                <a:gd name="connsiteY8" fmla="*/ 2616200 h 2673350"/>
                <a:gd name="connsiteX9" fmla="*/ 361950 w 1113929"/>
                <a:gd name="connsiteY9" fmla="*/ 2673350 h 2673350"/>
                <a:gd name="connsiteX10" fmla="*/ 63500 w 1113929"/>
                <a:gd name="connsiteY10" fmla="*/ 2654300 h 2673350"/>
                <a:gd name="connsiteX11" fmla="*/ 63500 w 1113929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9005"/>
                <a:gd name="connsiteX1" fmla="*/ 488950 w 1117998"/>
                <a:gd name="connsiteY1" fmla="*/ 317500 h 2679005"/>
                <a:gd name="connsiteX2" fmla="*/ 793750 w 1117998"/>
                <a:gd name="connsiteY2" fmla="*/ 628650 h 2679005"/>
                <a:gd name="connsiteX3" fmla="*/ 990600 w 1117998"/>
                <a:gd name="connsiteY3" fmla="*/ 971550 h 2679005"/>
                <a:gd name="connsiteX4" fmla="*/ 1092200 w 1117998"/>
                <a:gd name="connsiteY4" fmla="*/ 1333500 h 2679005"/>
                <a:gd name="connsiteX5" fmla="*/ 1111250 w 1117998"/>
                <a:gd name="connsiteY5" fmla="*/ 1739900 h 2679005"/>
                <a:gd name="connsiteX6" fmla="*/ 1073150 w 1117998"/>
                <a:gd name="connsiteY6" fmla="*/ 2025650 h 2679005"/>
                <a:gd name="connsiteX7" fmla="*/ 857250 w 1117998"/>
                <a:gd name="connsiteY7" fmla="*/ 2374900 h 2679005"/>
                <a:gd name="connsiteX8" fmla="*/ 584200 w 1117998"/>
                <a:gd name="connsiteY8" fmla="*/ 2616200 h 2679005"/>
                <a:gd name="connsiteX9" fmla="*/ 361950 w 1117998"/>
                <a:gd name="connsiteY9" fmla="*/ 2673350 h 2679005"/>
                <a:gd name="connsiteX10" fmla="*/ 63500 w 1117998"/>
                <a:gd name="connsiteY10" fmla="*/ 2654300 h 2679005"/>
                <a:gd name="connsiteX11" fmla="*/ 63500 w 1117998"/>
                <a:gd name="connsiteY11" fmla="*/ 2654300 h 2679005"/>
                <a:gd name="connsiteX0" fmla="*/ 0 w 1113794"/>
                <a:gd name="connsiteY0" fmla="*/ 0 h 2679005"/>
                <a:gd name="connsiteX1" fmla="*/ 488950 w 1113794"/>
                <a:gd name="connsiteY1" fmla="*/ 317500 h 2679005"/>
                <a:gd name="connsiteX2" fmla="*/ 793750 w 1113794"/>
                <a:gd name="connsiteY2" fmla="*/ 628650 h 2679005"/>
                <a:gd name="connsiteX3" fmla="*/ 990600 w 1113794"/>
                <a:gd name="connsiteY3" fmla="*/ 971550 h 2679005"/>
                <a:gd name="connsiteX4" fmla="*/ 1092200 w 1113794"/>
                <a:gd name="connsiteY4" fmla="*/ 1333500 h 2679005"/>
                <a:gd name="connsiteX5" fmla="*/ 1111250 w 1113794"/>
                <a:gd name="connsiteY5" fmla="*/ 1739900 h 2679005"/>
                <a:gd name="connsiteX6" fmla="*/ 1073150 w 1113794"/>
                <a:gd name="connsiteY6" fmla="*/ 2025650 h 2679005"/>
                <a:gd name="connsiteX7" fmla="*/ 857250 w 1113794"/>
                <a:gd name="connsiteY7" fmla="*/ 2374900 h 2679005"/>
                <a:gd name="connsiteX8" fmla="*/ 584200 w 1113794"/>
                <a:gd name="connsiteY8" fmla="*/ 2616200 h 2679005"/>
                <a:gd name="connsiteX9" fmla="*/ 361950 w 1113794"/>
                <a:gd name="connsiteY9" fmla="*/ 2673350 h 2679005"/>
                <a:gd name="connsiteX10" fmla="*/ 63500 w 1113794"/>
                <a:gd name="connsiteY10" fmla="*/ 2654300 h 2679005"/>
                <a:gd name="connsiteX11" fmla="*/ 63500 w 1113794"/>
                <a:gd name="connsiteY11" fmla="*/ 2654300 h 2679005"/>
                <a:gd name="connsiteX0" fmla="*/ 0 w 1149350"/>
                <a:gd name="connsiteY0" fmla="*/ 0 h 2679005"/>
                <a:gd name="connsiteX1" fmla="*/ 488950 w 1149350"/>
                <a:gd name="connsiteY1" fmla="*/ 317500 h 2679005"/>
                <a:gd name="connsiteX2" fmla="*/ 793750 w 1149350"/>
                <a:gd name="connsiteY2" fmla="*/ 628650 h 2679005"/>
                <a:gd name="connsiteX3" fmla="*/ 990600 w 1149350"/>
                <a:gd name="connsiteY3" fmla="*/ 971550 h 2679005"/>
                <a:gd name="connsiteX4" fmla="*/ 1092200 w 1149350"/>
                <a:gd name="connsiteY4" fmla="*/ 1333500 h 2679005"/>
                <a:gd name="connsiteX5" fmla="*/ 1149350 w 1149350"/>
                <a:gd name="connsiteY5" fmla="*/ 1676400 h 2679005"/>
                <a:gd name="connsiteX6" fmla="*/ 1073150 w 1149350"/>
                <a:gd name="connsiteY6" fmla="*/ 2025650 h 2679005"/>
                <a:gd name="connsiteX7" fmla="*/ 857250 w 1149350"/>
                <a:gd name="connsiteY7" fmla="*/ 2374900 h 2679005"/>
                <a:gd name="connsiteX8" fmla="*/ 584200 w 1149350"/>
                <a:gd name="connsiteY8" fmla="*/ 2616200 h 2679005"/>
                <a:gd name="connsiteX9" fmla="*/ 361950 w 1149350"/>
                <a:gd name="connsiteY9" fmla="*/ 2673350 h 2679005"/>
                <a:gd name="connsiteX10" fmla="*/ 63500 w 1149350"/>
                <a:gd name="connsiteY10" fmla="*/ 2654300 h 2679005"/>
                <a:gd name="connsiteX11" fmla="*/ 63500 w 1149350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93750 w 1157126"/>
                <a:gd name="connsiteY2" fmla="*/ 62865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368300 w 1157126"/>
                <a:gd name="connsiteY1" fmla="*/ 2540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7769"/>
                <a:gd name="connsiteX1" fmla="*/ 368300 w 1157126"/>
                <a:gd name="connsiteY1" fmla="*/ 254000 h 2677769"/>
                <a:gd name="connsiteX2" fmla="*/ 774700 w 1157126"/>
                <a:gd name="connsiteY2" fmla="*/ 647700 h 2677769"/>
                <a:gd name="connsiteX3" fmla="*/ 990600 w 1157126"/>
                <a:gd name="connsiteY3" fmla="*/ 971550 h 2677769"/>
                <a:gd name="connsiteX4" fmla="*/ 1136650 w 1157126"/>
                <a:gd name="connsiteY4" fmla="*/ 1327150 h 2677769"/>
                <a:gd name="connsiteX5" fmla="*/ 1149350 w 1157126"/>
                <a:gd name="connsiteY5" fmla="*/ 1676400 h 2677769"/>
                <a:gd name="connsiteX6" fmla="*/ 1073150 w 1157126"/>
                <a:gd name="connsiteY6" fmla="*/ 2025650 h 2677769"/>
                <a:gd name="connsiteX7" fmla="*/ 857250 w 1157126"/>
                <a:gd name="connsiteY7" fmla="*/ 2374900 h 2677769"/>
                <a:gd name="connsiteX8" fmla="*/ 673100 w 1157126"/>
                <a:gd name="connsiteY8" fmla="*/ 2559050 h 2677769"/>
                <a:gd name="connsiteX9" fmla="*/ 361950 w 1157126"/>
                <a:gd name="connsiteY9" fmla="*/ 2673350 h 2677769"/>
                <a:gd name="connsiteX10" fmla="*/ 63500 w 1157126"/>
                <a:gd name="connsiteY10" fmla="*/ 2654300 h 2677769"/>
                <a:gd name="connsiteX11" fmla="*/ 63500 w 1157126"/>
                <a:gd name="connsiteY11" fmla="*/ 2654300 h 2677769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793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412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63500 w 1157126"/>
                <a:gd name="connsiteY11" fmla="*/ 2654300 h 2813050"/>
                <a:gd name="connsiteX12" fmla="*/ 31750 w 1157126"/>
                <a:gd name="connsiteY12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31750 w 1157126"/>
                <a:gd name="connsiteY11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31750 w 1157126"/>
                <a:gd name="connsiteY10" fmla="*/ 2813050 h 2813050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673100 w 1157126"/>
                <a:gd name="connsiteY7" fmla="*/ 2559050 h 2673941"/>
                <a:gd name="connsiteX8" fmla="*/ 361950 w 1157126"/>
                <a:gd name="connsiteY8" fmla="*/ 2673350 h 2673941"/>
                <a:gd name="connsiteX9" fmla="*/ 50800 w 1157126"/>
                <a:gd name="connsiteY9" fmla="*/ 2508250 h 2673941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361950 w 1157126"/>
                <a:gd name="connsiteY7" fmla="*/ 2673350 h 2673350"/>
                <a:gd name="connsiteX8" fmla="*/ 50800 w 1157126"/>
                <a:gd name="connsiteY8" fmla="*/ 2508250 h 2673350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736599 w 1157126"/>
                <a:gd name="connsiteY7" fmla="*/ 2362200 h 2673350"/>
                <a:gd name="connsiteX8" fmla="*/ 361950 w 1157126"/>
                <a:gd name="connsiteY8" fmla="*/ 2673350 h 2673350"/>
                <a:gd name="connsiteX9" fmla="*/ 50800 w 1157126"/>
                <a:gd name="connsiteY9" fmla="*/ 2508250 h 2673350"/>
                <a:gd name="connsiteX0" fmla="*/ 0 w 1157126"/>
                <a:gd name="connsiteY0" fmla="*/ 0 h 2673609"/>
                <a:gd name="connsiteX1" fmla="*/ 368300 w 1157126"/>
                <a:gd name="connsiteY1" fmla="*/ 254000 h 2673609"/>
                <a:gd name="connsiteX2" fmla="*/ 774700 w 1157126"/>
                <a:gd name="connsiteY2" fmla="*/ 647700 h 2673609"/>
                <a:gd name="connsiteX3" fmla="*/ 990600 w 1157126"/>
                <a:gd name="connsiteY3" fmla="*/ 971550 h 2673609"/>
                <a:gd name="connsiteX4" fmla="*/ 1136650 w 1157126"/>
                <a:gd name="connsiteY4" fmla="*/ 1327150 h 2673609"/>
                <a:gd name="connsiteX5" fmla="*/ 1149350 w 1157126"/>
                <a:gd name="connsiteY5" fmla="*/ 1676400 h 2673609"/>
                <a:gd name="connsiteX6" fmla="*/ 1073150 w 1157126"/>
                <a:gd name="connsiteY6" fmla="*/ 2025650 h 2673609"/>
                <a:gd name="connsiteX7" fmla="*/ 895349 w 1157126"/>
                <a:gd name="connsiteY7" fmla="*/ 2470150 h 2673609"/>
                <a:gd name="connsiteX8" fmla="*/ 361950 w 1157126"/>
                <a:gd name="connsiteY8" fmla="*/ 2673350 h 2673609"/>
                <a:gd name="connsiteX9" fmla="*/ 50800 w 1157126"/>
                <a:gd name="connsiteY9" fmla="*/ 2508250 h 2673609"/>
                <a:gd name="connsiteX0" fmla="*/ 0 w 1155385"/>
                <a:gd name="connsiteY0" fmla="*/ 0 h 2673609"/>
                <a:gd name="connsiteX1" fmla="*/ 368300 w 1155385"/>
                <a:gd name="connsiteY1" fmla="*/ 254000 h 2673609"/>
                <a:gd name="connsiteX2" fmla="*/ 774700 w 1155385"/>
                <a:gd name="connsiteY2" fmla="*/ 647700 h 2673609"/>
                <a:gd name="connsiteX3" fmla="*/ 990600 w 1155385"/>
                <a:gd name="connsiteY3" fmla="*/ 971550 h 2673609"/>
                <a:gd name="connsiteX4" fmla="*/ 1136650 w 1155385"/>
                <a:gd name="connsiteY4" fmla="*/ 1327150 h 2673609"/>
                <a:gd name="connsiteX5" fmla="*/ 1149350 w 1155385"/>
                <a:gd name="connsiteY5" fmla="*/ 1676400 h 2673609"/>
                <a:gd name="connsiteX6" fmla="*/ 1098550 w 1155385"/>
                <a:gd name="connsiteY6" fmla="*/ 2044700 h 2673609"/>
                <a:gd name="connsiteX7" fmla="*/ 895349 w 1155385"/>
                <a:gd name="connsiteY7" fmla="*/ 2470150 h 2673609"/>
                <a:gd name="connsiteX8" fmla="*/ 361950 w 1155385"/>
                <a:gd name="connsiteY8" fmla="*/ 2673350 h 2673609"/>
                <a:gd name="connsiteX9" fmla="*/ 50800 w 1155385"/>
                <a:gd name="connsiteY9" fmla="*/ 2508250 h 26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385" h="2673609">
                  <a:moveTo>
                    <a:pt x="0" y="0"/>
                  </a:moveTo>
                  <a:cubicBezTo>
                    <a:pt x="162983" y="105833"/>
                    <a:pt x="239183" y="146050"/>
                    <a:pt x="368300" y="254000"/>
                  </a:cubicBezTo>
                  <a:cubicBezTo>
                    <a:pt x="497417" y="361950"/>
                    <a:pt x="670983" y="528108"/>
                    <a:pt x="774700" y="647700"/>
                  </a:cubicBezTo>
                  <a:cubicBezTo>
                    <a:pt x="878417" y="767292"/>
                    <a:pt x="930275" y="858308"/>
                    <a:pt x="990600" y="971550"/>
                  </a:cubicBezTo>
                  <a:cubicBezTo>
                    <a:pt x="1050925" y="1084792"/>
                    <a:pt x="1110192" y="1209675"/>
                    <a:pt x="1136650" y="1327150"/>
                  </a:cubicBezTo>
                  <a:cubicBezTo>
                    <a:pt x="1163108" y="1444625"/>
                    <a:pt x="1155700" y="1556808"/>
                    <a:pt x="1149350" y="1676400"/>
                  </a:cubicBezTo>
                  <a:cubicBezTo>
                    <a:pt x="1143000" y="1795992"/>
                    <a:pt x="1140883" y="1912408"/>
                    <a:pt x="1098550" y="2044700"/>
                  </a:cubicBezTo>
                  <a:cubicBezTo>
                    <a:pt x="1056217" y="2176992"/>
                    <a:pt x="1013882" y="2362200"/>
                    <a:pt x="895349" y="2470150"/>
                  </a:cubicBezTo>
                  <a:cubicBezTo>
                    <a:pt x="776816" y="2578100"/>
                    <a:pt x="502708" y="2667000"/>
                    <a:pt x="361950" y="2673350"/>
                  </a:cubicBezTo>
                  <a:cubicBezTo>
                    <a:pt x="221192" y="2679700"/>
                    <a:pt x="94192" y="2568046"/>
                    <a:pt x="50800" y="25082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8" name="Sun 7"/>
            <p:cNvSpPr/>
            <p:nvPr/>
          </p:nvSpPr>
          <p:spPr>
            <a:xfrm>
              <a:off x="4650740" y="17221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9" name="Sun 8"/>
            <p:cNvSpPr/>
            <p:nvPr/>
          </p:nvSpPr>
          <p:spPr>
            <a:xfrm>
              <a:off x="5130800" y="208915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0" name="Sun 9"/>
            <p:cNvSpPr/>
            <p:nvPr/>
          </p:nvSpPr>
          <p:spPr>
            <a:xfrm>
              <a:off x="5562600" y="25781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1" name="Sun 10"/>
            <p:cNvSpPr/>
            <p:nvPr/>
          </p:nvSpPr>
          <p:spPr>
            <a:xfrm>
              <a:off x="5782635" y="2998728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2" name="Sun 11"/>
            <p:cNvSpPr/>
            <p:nvPr/>
          </p:nvSpPr>
          <p:spPr>
            <a:xfrm>
              <a:off x="5818195" y="34632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3" name="Sun 12"/>
            <p:cNvSpPr/>
            <p:nvPr/>
          </p:nvSpPr>
          <p:spPr>
            <a:xfrm>
              <a:off x="5736915" y="38569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Sun 13"/>
            <p:cNvSpPr/>
            <p:nvPr/>
          </p:nvSpPr>
          <p:spPr>
            <a:xfrm>
              <a:off x="5563870" y="41910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5" name="Sun 14"/>
            <p:cNvSpPr/>
            <p:nvPr/>
          </p:nvSpPr>
          <p:spPr>
            <a:xfrm>
              <a:off x="5267802" y="43677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" name="Sun 15"/>
            <p:cNvSpPr/>
            <p:nvPr/>
          </p:nvSpPr>
          <p:spPr>
            <a:xfrm>
              <a:off x="4940142" y="44185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7" name="Sun 16"/>
            <p:cNvSpPr/>
            <p:nvPr/>
          </p:nvSpPr>
          <p:spPr>
            <a:xfrm>
              <a:off x="4671060" y="42367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1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18" idx="1"/>
          </p:cNvCxnSpPr>
          <p:nvPr/>
        </p:nvCxnSpPr>
        <p:spPr>
          <a:xfrm flipV="1">
            <a:off x="2057400" y="1973580"/>
            <a:ext cx="2725223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19400" y="3552944"/>
            <a:ext cx="1981200" cy="7292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43380" y="1064736"/>
                <a:ext cx="28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1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;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;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380" y="1064736"/>
                <a:ext cx="2875659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466909" y="5435025"/>
            <a:ext cx="732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>
                <a:latin typeface="Calibri" panose="020F0502020204030204" pitchFamily="34" charset="0"/>
              </a:rPr>
              <a:t>Inspired by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fuk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Topcu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et al.’s </a:t>
            </a:r>
            <a:r>
              <a:rPr lang="en-US" sz="2400" b="0" i="1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Automatica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paper</a:t>
            </a:r>
            <a:r>
              <a:rPr lang="en-US" sz="2400" b="0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42</a:t>
            </a:fld>
            <a:r>
              <a:rPr lang="en-US" smtClean="0"/>
              <a:t>/60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228600"/>
            <a:ext cx="5791200" cy="762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none" spc="-60" baseline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C00000"/>
                </a:solidFill>
              </a:rPr>
              <a:t>Constraints from Traces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5796397" y="2292350"/>
            <a:ext cx="1009990" cy="0"/>
          </a:xfrm>
          <a:prstGeom prst="straightConnector1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3687" y="1766054"/>
                <a:ext cx="153777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  <m:r>
                            <a:rPr lang="en-US" b="0" i="0" baseline="-25000" smtClean="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1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687" y="1766054"/>
                <a:ext cx="1537779" cy="3742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74614" y="1227509"/>
                <a:ext cx="1962910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𝐳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1" i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en-US" i="1" dirty="0" smtClean="0">
                    <a:latin typeface="Calibri" panose="020F0502020204030204" pitchFamily="34" charset="0"/>
                  </a:rPr>
                  <a:t> </a:t>
                </a:r>
                <a:r>
                  <a:rPr lang="en-US" dirty="0" smtClean="0">
                    <a:latin typeface="Calibri" panose="020F0502020204030204" pitchFamily="34" charset="0"/>
                  </a:rPr>
                  <a:t>&gt; 0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614" y="1227509"/>
                <a:ext cx="1962910" cy="374270"/>
              </a:xfrm>
              <a:prstGeom prst="rect">
                <a:avLst/>
              </a:prstGeom>
              <a:blipFill rotWithShape="1">
                <a:blip r:embed="rId3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1" t="5263" r="15445" b="5545"/>
          <a:stretch/>
        </p:blipFill>
        <p:spPr bwMode="auto">
          <a:xfrm>
            <a:off x="457200" y="1447800"/>
            <a:ext cx="3995155" cy="39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79335" y="1905000"/>
            <a:ext cx="1258895" cy="2787909"/>
            <a:chOff x="4650740" y="1722120"/>
            <a:chExt cx="1258895" cy="2787909"/>
          </a:xfrm>
        </p:grpSpPr>
        <p:sp>
          <p:nvSpPr>
            <p:cNvPr id="12" name="Freeform 11"/>
            <p:cNvSpPr/>
            <p:nvPr/>
          </p:nvSpPr>
          <p:spPr>
            <a:xfrm>
              <a:off x="4705350" y="1790700"/>
              <a:ext cx="1155385" cy="2673609"/>
            </a:xfrm>
            <a:custGeom>
              <a:avLst/>
              <a:gdLst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3929"/>
                <a:gd name="connsiteY0" fmla="*/ 0 h 2673350"/>
                <a:gd name="connsiteX1" fmla="*/ 488950 w 1113929"/>
                <a:gd name="connsiteY1" fmla="*/ 317500 h 2673350"/>
                <a:gd name="connsiteX2" fmla="*/ 793750 w 1113929"/>
                <a:gd name="connsiteY2" fmla="*/ 628650 h 2673350"/>
                <a:gd name="connsiteX3" fmla="*/ 990600 w 1113929"/>
                <a:gd name="connsiteY3" fmla="*/ 971550 h 2673350"/>
                <a:gd name="connsiteX4" fmla="*/ 1092200 w 1113929"/>
                <a:gd name="connsiteY4" fmla="*/ 1333500 h 2673350"/>
                <a:gd name="connsiteX5" fmla="*/ 1111250 w 1113929"/>
                <a:gd name="connsiteY5" fmla="*/ 1739900 h 2673350"/>
                <a:gd name="connsiteX6" fmla="*/ 1073150 w 1113929"/>
                <a:gd name="connsiteY6" fmla="*/ 2025650 h 2673350"/>
                <a:gd name="connsiteX7" fmla="*/ 857250 w 1113929"/>
                <a:gd name="connsiteY7" fmla="*/ 2374900 h 2673350"/>
                <a:gd name="connsiteX8" fmla="*/ 584200 w 1113929"/>
                <a:gd name="connsiteY8" fmla="*/ 2616200 h 2673350"/>
                <a:gd name="connsiteX9" fmla="*/ 361950 w 1113929"/>
                <a:gd name="connsiteY9" fmla="*/ 2673350 h 2673350"/>
                <a:gd name="connsiteX10" fmla="*/ 63500 w 1113929"/>
                <a:gd name="connsiteY10" fmla="*/ 2654300 h 2673350"/>
                <a:gd name="connsiteX11" fmla="*/ 63500 w 1113929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9005"/>
                <a:gd name="connsiteX1" fmla="*/ 488950 w 1117998"/>
                <a:gd name="connsiteY1" fmla="*/ 317500 h 2679005"/>
                <a:gd name="connsiteX2" fmla="*/ 793750 w 1117998"/>
                <a:gd name="connsiteY2" fmla="*/ 628650 h 2679005"/>
                <a:gd name="connsiteX3" fmla="*/ 990600 w 1117998"/>
                <a:gd name="connsiteY3" fmla="*/ 971550 h 2679005"/>
                <a:gd name="connsiteX4" fmla="*/ 1092200 w 1117998"/>
                <a:gd name="connsiteY4" fmla="*/ 1333500 h 2679005"/>
                <a:gd name="connsiteX5" fmla="*/ 1111250 w 1117998"/>
                <a:gd name="connsiteY5" fmla="*/ 1739900 h 2679005"/>
                <a:gd name="connsiteX6" fmla="*/ 1073150 w 1117998"/>
                <a:gd name="connsiteY6" fmla="*/ 2025650 h 2679005"/>
                <a:gd name="connsiteX7" fmla="*/ 857250 w 1117998"/>
                <a:gd name="connsiteY7" fmla="*/ 2374900 h 2679005"/>
                <a:gd name="connsiteX8" fmla="*/ 584200 w 1117998"/>
                <a:gd name="connsiteY8" fmla="*/ 2616200 h 2679005"/>
                <a:gd name="connsiteX9" fmla="*/ 361950 w 1117998"/>
                <a:gd name="connsiteY9" fmla="*/ 2673350 h 2679005"/>
                <a:gd name="connsiteX10" fmla="*/ 63500 w 1117998"/>
                <a:gd name="connsiteY10" fmla="*/ 2654300 h 2679005"/>
                <a:gd name="connsiteX11" fmla="*/ 63500 w 1117998"/>
                <a:gd name="connsiteY11" fmla="*/ 2654300 h 2679005"/>
                <a:gd name="connsiteX0" fmla="*/ 0 w 1113794"/>
                <a:gd name="connsiteY0" fmla="*/ 0 h 2679005"/>
                <a:gd name="connsiteX1" fmla="*/ 488950 w 1113794"/>
                <a:gd name="connsiteY1" fmla="*/ 317500 h 2679005"/>
                <a:gd name="connsiteX2" fmla="*/ 793750 w 1113794"/>
                <a:gd name="connsiteY2" fmla="*/ 628650 h 2679005"/>
                <a:gd name="connsiteX3" fmla="*/ 990600 w 1113794"/>
                <a:gd name="connsiteY3" fmla="*/ 971550 h 2679005"/>
                <a:gd name="connsiteX4" fmla="*/ 1092200 w 1113794"/>
                <a:gd name="connsiteY4" fmla="*/ 1333500 h 2679005"/>
                <a:gd name="connsiteX5" fmla="*/ 1111250 w 1113794"/>
                <a:gd name="connsiteY5" fmla="*/ 1739900 h 2679005"/>
                <a:gd name="connsiteX6" fmla="*/ 1073150 w 1113794"/>
                <a:gd name="connsiteY6" fmla="*/ 2025650 h 2679005"/>
                <a:gd name="connsiteX7" fmla="*/ 857250 w 1113794"/>
                <a:gd name="connsiteY7" fmla="*/ 2374900 h 2679005"/>
                <a:gd name="connsiteX8" fmla="*/ 584200 w 1113794"/>
                <a:gd name="connsiteY8" fmla="*/ 2616200 h 2679005"/>
                <a:gd name="connsiteX9" fmla="*/ 361950 w 1113794"/>
                <a:gd name="connsiteY9" fmla="*/ 2673350 h 2679005"/>
                <a:gd name="connsiteX10" fmla="*/ 63500 w 1113794"/>
                <a:gd name="connsiteY10" fmla="*/ 2654300 h 2679005"/>
                <a:gd name="connsiteX11" fmla="*/ 63500 w 1113794"/>
                <a:gd name="connsiteY11" fmla="*/ 2654300 h 2679005"/>
                <a:gd name="connsiteX0" fmla="*/ 0 w 1149350"/>
                <a:gd name="connsiteY0" fmla="*/ 0 h 2679005"/>
                <a:gd name="connsiteX1" fmla="*/ 488950 w 1149350"/>
                <a:gd name="connsiteY1" fmla="*/ 317500 h 2679005"/>
                <a:gd name="connsiteX2" fmla="*/ 793750 w 1149350"/>
                <a:gd name="connsiteY2" fmla="*/ 628650 h 2679005"/>
                <a:gd name="connsiteX3" fmla="*/ 990600 w 1149350"/>
                <a:gd name="connsiteY3" fmla="*/ 971550 h 2679005"/>
                <a:gd name="connsiteX4" fmla="*/ 1092200 w 1149350"/>
                <a:gd name="connsiteY4" fmla="*/ 1333500 h 2679005"/>
                <a:gd name="connsiteX5" fmla="*/ 1149350 w 1149350"/>
                <a:gd name="connsiteY5" fmla="*/ 1676400 h 2679005"/>
                <a:gd name="connsiteX6" fmla="*/ 1073150 w 1149350"/>
                <a:gd name="connsiteY6" fmla="*/ 2025650 h 2679005"/>
                <a:gd name="connsiteX7" fmla="*/ 857250 w 1149350"/>
                <a:gd name="connsiteY7" fmla="*/ 2374900 h 2679005"/>
                <a:gd name="connsiteX8" fmla="*/ 584200 w 1149350"/>
                <a:gd name="connsiteY8" fmla="*/ 2616200 h 2679005"/>
                <a:gd name="connsiteX9" fmla="*/ 361950 w 1149350"/>
                <a:gd name="connsiteY9" fmla="*/ 2673350 h 2679005"/>
                <a:gd name="connsiteX10" fmla="*/ 63500 w 1149350"/>
                <a:gd name="connsiteY10" fmla="*/ 2654300 h 2679005"/>
                <a:gd name="connsiteX11" fmla="*/ 63500 w 1149350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93750 w 1157126"/>
                <a:gd name="connsiteY2" fmla="*/ 62865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368300 w 1157126"/>
                <a:gd name="connsiteY1" fmla="*/ 2540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7769"/>
                <a:gd name="connsiteX1" fmla="*/ 368300 w 1157126"/>
                <a:gd name="connsiteY1" fmla="*/ 254000 h 2677769"/>
                <a:gd name="connsiteX2" fmla="*/ 774700 w 1157126"/>
                <a:gd name="connsiteY2" fmla="*/ 647700 h 2677769"/>
                <a:gd name="connsiteX3" fmla="*/ 990600 w 1157126"/>
                <a:gd name="connsiteY3" fmla="*/ 971550 h 2677769"/>
                <a:gd name="connsiteX4" fmla="*/ 1136650 w 1157126"/>
                <a:gd name="connsiteY4" fmla="*/ 1327150 h 2677769"/>
                <a:gd name="connsiteX5" fmla="*/ 1149350 w 1157126"/>
                <a:gd name="connsiteY5" fmla="*/ 1676400 h 2677769"/>
                <a:gd name="connsiteX6" fmla="*/ 1073150 w 1157126"/>
                <a:gd name="connsiteY6" fmla="*/ 2025650 h 2677769"/>
                <a:gd name="connsiteX7" fmla="*/ 857250 w 1157126"/>
                <a:gd name="connsiteY7" fmla="*/ 2374900 h 2677769"/>
                <a:gd name="connsiteX8" fmla="*/ 673100 w 1157126"/>
                <a:gd name="connsiteY8" fmla="*/ 2559050 h 2677769"/>
                <a:gd name="connsiteX9" fmla="*/ 361950 w 1157126"/>
                <a:gd name="connsiteY9" fmla="*/ 2673350 h 2677769"/>
                <a:gd name="connsiteX10" fmla="*/ 63500 w 1157126"/>
                <a:gd name="connsiteY10" fmla="*/ 2654300 h 2677769"/>
                <a:gd name="connsiteX11" fmla="*/ 63500 w 1157126"/>
                <a:gd name="connsiteY11" fmla="*/ 2654300 h 2677769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793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412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63500 w 1157126"/>
                <a:gd name="connsiteY11" fmla="*/ 2654300 h 2813050"/>
                <a:gd name="connsiteX12" fmla="*/ 31750 w 1157126"/>
                <a:gd name="connsiteY12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31750 w 1157126"/>
                <a:gd name="connsiteY11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31750 w 1157126"/>
                <a:gd name="connsiteY10" fmla="*/ 2813050 h 2813050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673100 w 1157126"/>
                <a:gd name="connsiteY7" fmla="*/ 2559050 h 2673941"/>
                <a:gd name="connsiteX8" fmla="*/ 361950 w 1157126"/>
                <a:gd name="connsiteY8" fmla="*/ 2673350 h 2673941"/>
                <a:gd name="connsiteX9" fmla="*/ 50800 w 1157126"/>
                <a:gd name="connsiteY9" fmla="*/ 2508250 h 2673941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361950 w 1157126"/>
                <a:gd name="connsiteY7" fmla="*/ 2673350 h 2673350"/>
                <a:gd name="connsiteX8" fmla="*/ 50800 w 1157126"/>
                <a:gd name="connsiteY8" fmla="*/ 2508250 h 2673350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736599 w 1157126"/>
                <a:gd name="connsiteY7" fmla="*/ 2362200 h 2673350"/>
                <a:gd name="connsiteX8" fmla="*/ 361950 w 1157126"/>
                <a:gd name="connsiteY8" fmla="*/ 2673350 h 2673350"/>
                <a:gd name="connsiteX9" fmla="*/ 50800 w 1157126"/>
                <a:gd name="connsiteY9" fmla="*/ 2508250 h 2673350"/>
                <a:gd name="connsiteX0" fmla="*/ 0 w 1157126"/>
                <a:gd name="connsiteY0" fmla="*/ 0 h 2673609"/>
                <a:gd name="connsiteX1" fmla="*/ 368300 w 1157126"/>
                <a:gd name="connsiteY1" fmla="*/ 254000 h 2673609"/>
                <a:gd name="connsiteX2" fmla="*/ 774700 w 1157126"/>
                <a:gd name="connsiteY2" fmla="*/ 647700 h 2673609"/>
                <a:gd name="connsiteX3" fmla="*/ 990600 w 1157126"/>
                <a:gd name="connsiteY3" fmla="*/ 971550 h 2673609"/>
                <a:gd name="connsiteX4" fmla="*/ 1136650 w 1157126"/>
                <a:gd name="connsiteY4" fmla="*/ 1327150 h 2673609"/>
                <a:gd name="connsiteX5" fmla="*/ 1149350 w 1157126"/>
                <a:gd name="connsiteY5" fmla="*/ 1676400 h 2673609"/>
                <a:gd name="connsiteX6" fmla="*/ 1073150 w 1157126"/>
                <a:gd name="connsiteY6" fmla="*/ 2025650 h 2673609"/>
                <a:gd name="connsiteX7" fmla="*/ 895349 w 1157126"/>
                <a:gd name="connsiteY7" fmla="*/ 2470150 h 2673609"/>
                <a:gd name="connsiteX8" fmla="*/ 361950 w 1157126"/>
                <a:gd name="connsiteY8" fmla="*/ 2673350 h 2673609"/>
                <a:gd name="connsiteX9" fmla="*/ 50800 w 1157126"/>
                <a:gd name="connsiteY9" fmla="*/ 2508250 h 2673609"/>
                <a:gd name="connsiteX0" fmla="*/ 0 w 1155385"/>
                <a:gd name="connsiteY0" fmla="*/ 0 h 2673609"/>
                <a:gd name="connsiteX1" fmla="*/ 368300 w 1155385"/>
                <a:gd name="connsiteY1" fmla="*/ 254000 h 2673609"/>
                <a:gd name="connsiteX2" fmla="*/ 774700 w 1155385"/>
                <a:gd name="connsiteY2" fmla="*/ 647700 h 2673609"/>
                <a:gd name="connsiteX3" fmla="*/ 990600 w 1155385"/>
                <a:gd name="connsiteY3" fmla="*/ 971550 h 2673609"/>
                <a:gd name="connsiteX4" fmla="*/ 1136650 w 1155385"/>
                <a:gd name="connsiteY4" fmla="*/ 1327150 h 2673609"/>
                <a:gd name="connsiteX5" fmla="*/ 1149350 w 1155385"/>
                <a:gd name="connsiteY5" fmla="*/ 1676400 h 2673609"/>
                <a:gd name="connsiteX6" fmla="*/ 1098550 w 1155385"/>
                <a:gd name="connsiteY6" fmla="*/ 2044700 h 2673609"/>
                <a:gd name="connsiteX7" fmla="*/ 895349 w 1155385"/>
                <a:gd name="connsiteY7" fmla="*/ 2470150 h 2673609"/>
                <a:gd name="connsiteX8" fmla="*/ 361950 w 1155385"/>
                <a:gd name="connsiteY8" fmla="*/ 2673350 h 2673609"/>
                <a:gd name="connsiteX9" fmla="*/ 50800 w 1155385"/>
                <a:gd name="connsiteY9" fmla="*/ 2508250 h 26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385" h="2673609">
                  <a:moveTo>
                    <a:pt x="0" y="0"/>
                  </a:moveTo>
                  <a:cubicBezTo>
                    <a:pt x="162983" y="105833"/>
                    <a:pt x="239183" y="146050"/>
                    <a:pt x="368300" y="254000"/>
                  </a:cubicBezTo>
                  <a:cubicBezTo>
                    <a:pt x="497417" y="361950"/>
                    <a:pt x="670983" y="528108"/>
                    <a:pt x="774700" y="647700"/>
                  </a:cubicBezTo>
                  <a:cubicBezTo>
                    <a:pt x="878417" y="767292"/>
                    <a:pt x="930275" y="858308"/>
                    <a:pt x="990600" y="971550"/>
                  </a:cubicBezTo>
                  <a:cubicBezTo>
                    <a:pt x="1050925" y="1084792"/>
                    <a:pt x="1110192" y="1209675"/>
                    <a:pt x="1136650" y="1327150"/>
                  </a:cubicBezTo>
                  <a:cubicBezTo>
                    <a:pt x="1163108" y="1444625"/>
                    <a:pt x="1155700" y="1556808"/>
                    <a:pt x="1149350" y="1676400"/>
                  </a:cubicBezTo>
                  <a:cubicBezTo>
                    <a:pt x="1143000" y="1795992"/>
                    <a:pt x="1140883" y="1912408"/>
                    <a:pt x="1098550" y="2044700"/>
                  </a:cubicBezTo>
                  <a:cubicBezTo>
                    <a:pt x="1056217" y="2176992"/>
                    <a:pt x="1013882" y="2362200"/>
                    <a:pt x="895349" y="2470150"/>
                  </a:cubicBezTo>
                  <a:cubicBezTo>
                    <a:pt x="776816" y="2578100"/>
                    <a:pt x="502708" y="2667000"/>
                    <a:pt x="361950" y="2673350"/>
                  </a:cubicBezTo>
                  <a:cubicBezTo>
                    <a:pt x="221192" y="2679700"/>
                    <a:pt x="94192" y="2568046"/>
                    <a:pt x="50800" y="2508250"/>
                  </a:cubicBez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Sun 12"/>
            <p:cNvSpPr/>
            <p:nvPr/>
          </p:nvSpPr>
          <p:spPr>
            <a:xfrm>
              <a:off x="4650740" y="17221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Sun 13"/>
            <p:cNvSpPr/>
            <p:nvPr/>
          </p:nvSpPr>
          <p:spPr>
            <a:xfrm>
              <a:off x="5130800" y="208915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5" name="Sun 14"/>
            <p:cNvSpPr/>
            <p:nvPr/>
          </p:nvSpPr>
          <p:spPr>
            <a:xfrm>
              <a:off x="5562600" y="25781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" name="Sun 15"/>
            <p:cNvSpPr/>
            <p:nvPr/>
          </p:nvSpPr>
          <p:spPr>
            <a:xfrm>
              <a:off x="5782635" y="2998728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7" name="Sun 16"/>
            <p:cNvSpPr/>
            <p:nvPr/>
          </p:nvSpPr>
          <p:spPr>
            <a:xfrm>
              <a:off x="5818195" y="34632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5736915" y="38569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5563870" y="41910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5267802" y="43677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1" name="Sun 20"/>
            <p:cNvSpPr/>
            <p:nvPr/>
          </p:nvSpPr>
          <p:spPr>
            <a:xfrm>
              <a:off x="4940142" y="44185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2" name="Sun 21"/>
            <p:cNvSpPr/>
            <p:nvPr/>
          </p:nvSpPr>
          <p:spPr>
            <a:xfrm>
              <a:off x="4671060" y="42367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1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>
            <a:endCxn id="23" idx="1"/>
          </p:cNvCxnSpPr>
          <p:nvPr/>
        </p:nvCxnSpPr>
        <p:spPr>
          <a:xfrm flipV="1">
            <a:off x="2057400" y="1973580"/>
            <a:ext cx="2725223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819400" y="3552944"/>
            <a:ext cx="1981200" cy="7292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2" idx="2"/>
          </p:cNvCxnSpPr>
          <p:nvPr/>
        </p:nvCxnSpPr>
        <p:spPr>
          <a:xfrm rot="16200000" flipH="1">
            <a:off x="5646150" y="4110265"/>
            <a:ext cx="746764" cy="1548314"/>
          </a:xfrm>
          <a:prstGeom prst="bentConnector2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>
            <a:off x="5550548" y="4691662"/>
            <a:ext cx="1243139" cy="269260"/>
          </a:xfrm>
          <a:prstGeom prst="bentConnector3">
            <a:avLst>
              <a:gd name="adj1" fmla="val 23438"/>
            </a:avLst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274860" y="1950720"/>
            <a:ext cx="1531527" cy="2469"/>
          </a:xfrm>
          <a:prstGeom prst="straightConnector1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806387" y="2105215"/>
                <a:ext cx="153777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  <m:r>
                            <a:rPr lang="en-US" b="0" i="0" baseline="-25000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2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87" y="2105215"/>
                <a:ext cx="1537779" cy="37427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883400" y="5086738"/>
                <a:ext cx="153777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  <m:r>
                            <a:rPr lang="en-US" b="0" i="0" baseline="-25000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10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0" y="5086738"/>
                <a:ext cx="1537779" cy="37427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6096000" y="2592050"/>
            <a:ext cx="1144171" cy="2014004"/>
            <a:chOff x="6246460" y="2592050"/>
            <a:chExt cx="1144171" cy="201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246460" y="3159504"/>
                  <a:ext cx="1142231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800" i="1" smtClean="0">
                            <a:solidFill>
                              <a:srgbClr val="E16519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en-US" sz="8800" dirty="0">
                    <a:solidFill>
                      <a:srgbClr val="E16519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6460" y="3159504"/>
                  <a:ext cx="1142231" cy="144655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248400" y="2592050"/>
                  <a:ext cx="1142231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800" i="1" smtClean="0">
                            <a:solidFill>
                              <a:srgbClr val="E16519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en-US" sz="8800" dirty="0">
                    <a:solidFill>
                      <a:srgbClr val="E16519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92050"/>
                  <a:ext cx="1142231" cy="144655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793683" y="4773787"/>
                <a:ext cx="153777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  <m:r>
                            <a:rPr lang="en-US" b="0" i="0" baseline="-25000" smtClean="0">
                              <a:latin typeface="Cambria Math"/>
                            </a:rPr>
                            <m:t>9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9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683" y="4773787"/>
                <a:ext cx="1537779" cy="37427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282827" y="2750444"/>
            <a:ext cx="1352828" cy="16234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All z’s are vectors of numbers, not variables!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6909" y="5435025"/>
            <a:ext cx="732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>
                <a:latin typeface="Calibri" panose="020F0502020204030204" pitchFamily="34" charset="0"/>
              </a:rPr>
              <a:t>Inspired by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fuk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Topcu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et al.’s </a:t>
            </a:r>
            <a:r>
              <a:rPr lang="en-US" sz="2400" b="0" i="1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Automatica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paper</a:t>
            </a:r>
            <a:r>
              <a:rPr lang="en-US" sz="2400" b="0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43</a:t>
            </a:fld>
            <a:r>
              <a:rPr lang="en-US" smtClean="0"/>
              <a:t>/60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Constraints from Traces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5302029" y="1950720"/>
            <a:ext cx="1136201" cy="0"/>
          </a:xfrm>
          <a:prstGeom prst="straightConnector1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796397" y="2292350"/>
            <a:ext cx="641833" cy="0"/>
          </a:xfrm>
          <a:prstGeom prst="straightConnector1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956" y="990600"/>
                <a:ext cx="3575659" cy="663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en-US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56" y="990600"/>
                <a:ext cx="3575659" cy="663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1" t="5263" r="15445" b="5545"/>
          <a:stretch/>
        </p:blipFill>
        <p:spPr bwMode="auto">
          <a:xfrm>
            <a:off x="457200" y="1447800"/>
            <a:ext cx="3995155" cy="39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79335" y="1905000"/>
            <a:ext cx="1258895" cy="2787909"/>
            <a:chOff x="4650740" y="1722120"/>
            <a:chExt cx="1258895" cy="2787909"/>
          </a:xfrm>
        </p:grpSpPr>
        <p:sp>
          <p:nvSpPr>
            <p:cNvPr id="12" name="Freeform 11"/>
            <p:cNvSpPr/>
            <p:nvPr/>
          </p:nvSpPr>
          <p:spPr>
            <a:xfrm>
              <a:off x="4705350" y="1790700"/>
              <a:ext cx="1155385" cy="2673609"/>
            </a:xfrm>
            <a:custGeom>
              <a:avLst/>
              <a:gdLst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1250"/>
                <a:gd name="connsiteY0" fmla="*/ 0 h 2673350"/>
                <a:gd name="connsiteX1" fmla="*/ 488950 w 1111250"/>
                <a:gd name="connsiteY1" fmla="*/ 317500 h 2673350"/>
                <a:gd name="connsiteX2" fmla="*/ 793750 w 1111250"/>
                <a:gd name="connsiteY2" fmla="*/ 628650 h 2673350"/>
                <a:gd name="connsiteX3" fmla="*/ 990600 w 1111250"/>
                <a:gd name="connsiteY3" fmla="*/ 971550 h 2673350"/>
                <a:gd name="connsiteX4" fmla="*/ 1092200 w 1111250"/>
                <a:gd name="connsiteY4" fmla="*/ 1333500 h 2673350"/>
                <a:gd name="connsiteX5" fmla="*/ 1111250 w 1111250"/>
                <a:gd name="connsiteY5" fmla="*/ 1739900 h 2673350"/>
                <a:gd name="connsiteX6" fmla="*/ 1073150 w 1111250"/>
                <a:gd name="connsiteY6" fmla="*/ 2025650 h 2673350"/>
                <a:gd name="connsiteX7" fmla="*/ 857250 w 1111250"/>
                <a:gd name="connsiteY7" fmla="*/ 2374900 h 2673350"/>
                <a:gd name="connsiteX8" fmla="*/ 584200 w 1111250"/>
                <a:gd name="connsiteY8" fmla="*/ 2616200 h 2673350"/>
                <a:gd name="connsiteX9" fmla="*/ 361950 w 1111250"/>
                <a:gd name="connsiteY9" fmla="*/ 2673350 h 2673350"/>
                <a:gd name="connsiteX10" fmla="*/ 63500 w 1111250"/>
                <a:gd name="connsiteY10" fmla="*/ 2654300 h 2673350"/>
                <a:gd name="connsiteX11" fmla="*/ 63500 w 1111250"/>
                <a:gd name="connsiteY11" fmla="*/ 2654300 h 2673350"/>
                <a:gd name="connsiteX0" fmla="*/ 0 w 1113929"/>
                <a:gd name="connsiteY0" fmla="*/ 0 h 2673350"/>
                <a:gd name="connsiteX1" fmla="*/ 488950 w 1113929"/>
                <a:gd name="connsiteY1" fmla="*/ 317500 h 2673350"/>
                <a:gd name="connsiteX2" fmla="*/ 793750 w 1113929"/>
                <a:gd name="connsiteY2" fmla="*/ 628650 h 2673350"/>
                <a:gd name="connsiteX3" fmla="*/ 990600 w 1113929"/>
                <a:gd name="connsiteY3" fmla="*/ 971550 h 2673350"/>
                <a:gd name="connsiteX4" fmla="*/ 1092200 w 1113929"/>
                <a:gd name="connsiteY4" fmla="*/ 1333500 h 2673350"/>
                <a:gd name="connsiteX5" fmla="*/ 1111250 w 1113929"/>
                <a:gd name="connsiteY5" fmla="*/ 1739900 h 2673350"/>
                <a:gd name="connsiteX6" fmla="*/ 1073150 w 1113929"/>
                <a:gd name="connsiteY6" fmla="*/ 2025650 h 2673350"/>
                <a:gd name="connsiteX7" fmla="*/ 857250 w 1113929"/>
                <a:gd name="connsiteY7" fmla="*/ 2374900 h 2673350"/>
                <a:gd name="connsiteX8" fmla="*/ 584200 w 1113929"/>
                <a:gd name="connsiteY8" fmla="*/ 2616200 h 2673350"/>
                <a:gd name="connsiteX9" fmla="*/ 361950 w 1113929"/>
                <a:gd name="connsiteY9" fmla="*/ 2673350 h 2673350"/>
                <a:gd name="connsiteX10" fmla="*/ 63500 w 1113929"/>
                <a:gd name="connsiteY10" fmla="*/ 2654300 h 2673350"/>
                <a:gd name="connsiteX11" fmla="*/ 63500 w 1113929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3350"/>
                <a:gd name="connsiteX1" fmla="*/ 488950 w 1117998"/>
                <a:gd name="connsiteY1" fmla="*/ 317500 h 2673350"/>
                <a:gd name="connsiteX2" fmla="*/ 793750 w 1117998"/>
                <a:gd name="connsiteY2" fmla="*/ 628650 h 2673350"/>
                <a:gd name="connsiteX3" fmla="*/ 990600 w 1117998"/>
                <a:gd name="connsiteY3" fmla="*/ 971550 h 2673350"/>
                <a:gd name="connsiteX4" fmla="*/ 1092200 w 1117998"/>
                <a:gd name="connsiteY4" fmla="*/ 1333500 h 2673350"/>
                <a:gd name="connsiteX5" fmla="*/ 1111250 w 1117998"/>
                <a:gd name="connsiteY5" fmla="*/ 1739900 h 2673350"/>
                <a:gd name="connsiteX6" fmla="*/ 1073150 w 1117998"/>
                <a:gd name="connsiteY6" fmla="*/ 2025650 h 2673350"/>
                <a:gd name="connsiteX7" fmla="*/ 857250 w 1117998"/>
                <a:gd name="connsiteY7" fmla="*/ 2374900 h 2673350"/>
                <a:gd name="connsiteX8" fmla="*/ 584200 w 1117998"/>
                <a:gd name="connsiteY8" fmla="*/ 2616200 h 2673350"/>
                <a:gd name="connsiteX9" fmla="*/ 361950 w 1117998"/>
                <a:gd name="connsiteY9" fmla="*/ 2673350 h 2673350"/>
                <a:gd name="connsiteX10" fmla="*/ 63500 w 1117998"/>
                <a:gd name="connsiteY10" fmla="*/ 2654300 h 2673350"/>
                <a:gd name="connsiteX11" fmla="*/ 63500 w 1117998"/>
                <a:gd name="connsiteY11" fmla="*/ 2654300 h 2673350"/>
                <a:gd name="connsiteX0" fmla="*/ 0 w 1117998"/>
                <a:gd name="connsiteY0" fmla="*/ 0 h 2679005"/>
                <a:gd name="connsiteX1" fmla="*/ 488950 w 1117998"/>
                <a:gd name="connsiteY1" fmla="*/ 317500 h 2679005"/>
                <a:gd name="connsiteX2" fmla="*/ 793750 w 1117998"/>
                <a:gd name="connsiteY2" fmla="*/ 628650 h 2679005"/>
                <a:gd name="connsiteX3" fmla="*/ 990600 w 1117998"/>
                <a:gd name="connsiteY3" fmla="*/ 971550 h 2679005"/>
                <a:gd name="connsiteX4" fmla="*/ 1092200 w 1117998"/>
                <a:gd name="connsiteY4" fmla="*/ 1333500 h 2679005"/>
                <a:gd name="connsiteX5" fmla="*/ 1111250 w 1117998"/>
                <a:gd name="connsiteY5" fmla="*/ 1739900 h 2679005"/>
                <a:gd name="connsiteX6" fmla="*/ 1073150 w 1117998"/>
                <a:gd name="connsiteY6" fmla="*/ 2025650 h 2679005"/>
                <a:gd name="connsiteX7" fmla="*/ 857250 w 1117998"/>
                <a:gd name="connsiteY7" fmla="*/ 2374900 h 2679005"/>
                <a:gd name="connsiteX8" fmla="*/ 584200 w 1117998"/>
                <a:gd name="connsiteY8" fmla="*/ 2616200 h 2679005"/>
                <a:gd name="connsiteX9" fmla="*/ 361950 w 1117998"/>
                <a:gd name="connsiteY9" fmla="*/ 2673350 h 2679005"/>
                <a:gd name="connsiteX10" fmla="*/ 63500 w 1117998"/>
                <a:gd name="connsiteY10" fmla="*/ 2654300 h 2679005"/>
                <a:gd name="connsiteX11" fmla="*/ 63500 w 1117998"/>
                <a:gd name="connsiteY11" fmla="*/ 2654300 h 2679005"/>
                <a:gd name="connsiteX0" fmla="*/ 0 w 1113794"/>
                <a:gd name="connsiteY0" fmla="*/ 0 h 2679005"/>
                <a:gd name="connsiteX1" fmla="*/ 488950 w 1113794"/>
                <a:gd name="connsiteY1" fmla="*/ 317500 h 2679005"/>
                <a:gd name="connsiteX2" fmla="*/ 793750 w 1113794"/>
                <a:gd name="connsiteY2" fmla="*/ 628650 h 2679005"/>
                <a:gd name="connsiteX3" fmla="*/ 990600 w 1113794"/>
                <a:gd name="connsiteY3" fmla="*/ 971550 h 2679005"/>
                <a:gd name="connsiteX4" fmla="*/ 1092200 w 1113794"/>
                <a:gd name="connsiteY4" fmla="*/ 1333500 h 2679005"/>
                <a:gd name="connsiteX5" fmla="*/ 1111250 w 1113794"/>
                <a:gd name="connsiteY5" fmla="*/ 1739900 h 2679005"/>
                <a:gd name="connsiteX6" fmla="*/ 1073150 w 1113794"/>
                <a:gd name="connsiteY6" fmla="*/ 2025650 h 2679005"/>
                <a:gd name="connsiteX7" fmla="*/ 857250 w 1113794"/>
                <a:gd name="connsiteY7" fmla="*/ 2374900 h 2679005"/>
                <a:gd name="connsiteX8" fmla="*/ 584200 w 1113794"/>
                <a:gd name="connsiteY8" fmla="*/ 2616200 h 2679005"/>
                <a:gd name="connsiteX9" fmla="*/ 361950 w 1113794"/>
                <a:gd name="connsiteY9" fmla="*/ 2673350 h 2679005"/>
                <a:gd name="connsiteX10" fmla="*/ 63500 w 1113794"/>
                <a:gd name="connsiteY10" fmla="*/ 2654300 h 2679005"/>
                <a:gd name="connsiteX11" fmla="*/ 63500 w 1113794"/>
                <a:gd name="connsiteY11" fmla="*/ 2654300 h 2679005"/>
                <a:gd name="connsiteX0" fmla="*/ 0 w 1149350"/>
                <a:gd name="connsiteY0" fmla="*/ 0 h 2679005"/>
                <a:gd name="connsiteX1" fmla="*/ 488950 w 1149350"/>
                <a:gd name="connsiteY1" fmla="*/ 317500 h 2679005"/>
                <a:gd name="connsiteX2" fmla="*/ 793750 w 1149350"/>
                <a:gd name="connsiteY2" fmla="*/ 628650 h 2679005"/>
                <a:gd name="connsiteX3" fmla="*/ 990600 w 1149350"/>
                <a:gd name="connsiteY3" fmla="*/ 971550 h 2679005"/>
                <a:gd name="connsiteX4" fmla="*/ 1092200 w 1149350"/>
                <a:gd name="connsiteY4" fmla="*/ 1333500 h 2679005"/>
                <a:gd name="connsiteX5" fmla="*/ 1149350 w 1149350"/>
                <a:gd name="connsiteY5" fmla="*/ 1676400 h 2679005"/>
                <a:gd name="connsiteX6" fmla="*/ 1073150 w 1149350"/>
                <a:gd name="connsiteY6" fmla="*/ 2025650 h 2679005"/>
                <a:gd name="connsiteX7" fmla="*/ 857250 w 1149350"/>
                <a:gd name="connsiteY7" fmla="*/ 2374900 h 2679005"/>
                <a:gd name="connsiteX8" fmla="*/ 584200 w 1149350"/>
                <a:gd name="connsiteY8" fmla="*/ 2616200 h 2679005"/>
                <a:gd name="connsiteX9" fmla="*/ 361950 w 1149350"/>
                <a:gd name="connsiteY9" fmla="*/ 2673350 h 2679005"/>
                <a:gd name="connsiteX10" fmla="*/ 63500 w 1149350"/>
                <a:gd name="connsiteY10" fmla="*/ 2654300 h 2679005"/>
                <a:gd name="connsiteX11" fmla="*/ 63500 w 1149350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93750 w 1157126"/>
                <a:gd name="connsiteY2" fmla="*/ 62865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488950 w 1157126"/>
                <a:gd name="connsiteY1" fmla="*/ 3175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9005"/>
                <a:gd name="connsiteX1" fmla="*/ 368300 w 1157126"/>
                <a:gd name="connsiteY1" fmla="*/ 254000 h 2679005"/>
                <a:gd name="connsiteX2" fmla="*/ 774700 w 1157126"/>
                <a:gd name="connsiteY2" fmla="*/ 647700 h 2679005"/>
                <a:gd name="connsiteX3" fmla="*/ 990600 w 1157126"/>
                <a:gd name="connsiteY3" fmla="*/ 971550 h 2679005"/>
                <a:gd name="connsiteX4" fmla="*/ 1136650 w 1157126"/>
                <a:gd name="connsiteY4" fmla="*/ 1327150 h 2679005"/>
                <a:gd name="connsiteX5" fmla="*/ 1149350 w 1157126"/>
                <a:gd name="connsiteY5" fmla="*/ 1676400 h 2679005"/>
                <a:gd name="connsiteX6" fmla="*/ 1073150 w 1157126"/>
                <a:gd name="connsiteY6" fmla="*/ 2025650 h 2679005"/>
                <a:gd name="connsiteX7" fmla="*/ 857250 w 1157126"/>
                <a:gd name="connsiteY7" fmla="*/ 2374900 h 2679005"/>
                <a:gd name="connsiteX8" fmla="*/ 584200 w 1157126"/>
                <a:gd name="connsiteY8" fmla="*/ 2616200 h 2679005"/>
                <a:gd name="connsiteX9" fmla="*/ 361950 w 1157126"/>
                <a:gd name="connsiteY9" fmla="*/ 2673350 h 2679005"/>
                <a:gd name="connsiteX10" fmla="*/ 63500 w 1157126"/>
                <a:gd name="connsiteY10" fmla="*/ 2654300 h 2679005"/>
                <a:gd name="connsiteX11" fmla="*/ 63500 w 1157126"/>
                <a:gd name="connsiteY11" fmla="*/ 2654300 h 2679005"/>
                <a:gd name="connsiteX0" fmla="*/ 0 w 1157126"/>
                <a:gd name="connsiteY0" fmla="*/ 0 h 2677769"/>
                <a:gd name="connsiteX1" fmla="*/ 368300 w 1157126"/>
                <a:gd name="connsiteY1" fmla="*/ 254000 h 2677769"/>
                <a:gd name="connsiteX2" fmla="*/ 774700 w 1157126"/>
                <a:gd name="connsiteY2" fmla="*/ 647700 h 2677769"/>
                <a:gd name="connsiteX3" fmla="*/ 990600 w 1157126"/>
                <a:gd name="connsiteY3" fmla="*/ 971550 h 2677769"/>
                <a:gd name="connsiteX4" fmla="*/ 1136650 w 1157126"/>
                <a:gd name="connsiteY4" fmla="*/ 1327150 h 2677769"/>
                <a:gd name="connsiteX5" fmla="*/ 1149350 w 1157126"/>
                <a:gd name="connsiteY5" fmla="*/ 1676400 h 2677769"/>
                <a:gd name="connsiteX6" fmla="*/ 1073150 w 1157126"/>
                <a:gd name="connsiteY6" fmla="*/ 2025650 h 2677769"/>
                <a:gd name="connsiteX7" fmla="*/ 857250 w 1157126"/>
                <a:gd name="connsiteY7" fmla="*/ 2374900 h 2677769"/>
                <a:gd name="connsiteX8" fmla="*/ 673100 w 1157126"/>
                <a:gd name="connsiteY8" fmla="*/ 2559050 h 2677769"/>
                <a:gd name="connsiteX9" fmla="*/ 361950 w 1157126"/>
                <a:gd name="connsiteY9" fmla="*/ 2673350 h 2677769"/>
                <a:gd name="connsiteX10" fmla="*/ 63500 w 1157126"/>
                <a:gd name="connsiteY10" fmla="*/ 2654300 h 2677769"/>
                <a:gd name="connsiteX11" fmla="*/ 63500 w 1157126"/>
                <a:gd name="connsiteY11" fmla="*/ 2654300 h 2677769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793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689054"/>
                <a:gd name="connsiteX1" fmla="*/ 368300 w 1157126"/>
                <a:gd name="connsiteY1" fmla="*/ 254000 h 2689054"/>
                <a:gd name="connsiteX2" fmla="*/ 774700 w 1157126"/>
                <a:gd name="connsiteY2" fmla="*/ 647700 h 2689054"/>
                <a:gd name="connsiteX3" fmla="*/ 990600 w 1157126"/>
                <a:gd name="connsiteY3" fmla="*/ 971550 h 2689054"/>
                <a:gd name="connsiteX4" fmla="*/ 1136650 w 1157126"/>
                <a:gd name="connsiteY4" fmla="*/ 1327150 h 2689054"/>
                <a:gd name="connsiteX5" fmla="*/ 1149350 w 1157126"/>
                <a:gd name="connsiteY5" fmla="*/ 1676400 h 2689054"/>
                <a:gd name="connsiteX6" fmla="*/ 1073150 w 1157126"/>
                <a:gd name="connsiteY6" fmla="*/ 2025650 h 2689054"/>
                <a:gd name="connsiteX7" fmla="*/ 857250 w 1157126"/>
                <a:gd name="connsiteY7" fmla="*/ 2374900 h 2689054"/>
                <a:gd name="connsiteX8" fmla="*/ 673100 w 1157126"/>
                <a:gd name="connsiteY8" fmla="*/ 2559050 h 2689054"/>
                <a:gd name="connsiteX9" fmla="*/ 361950 w 1157126"/>
                <a:gd name="connsiteY9" fmla="*/ 2673350 h 2689054"/>
                <a:gd name="connsiteX10" fmla="*/ 241299 w 1157126"/>
                <a:gd name="connsiteY10" fmla="*/ 2686050 h 2689054"/>
                <a:gd name="connsiteX11" fmla="*/ 63500 w 1157126"/>
                <a:gd name="connsiteY11" fmla="*/ 2654300 h 2689054"/>
                <a:gd name="connsiteX12" fmla="*/ 63500 w 1157126"/>
                <a:gd name="connsiteY12" fmla="*/ 2654300 h 2689054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63500 w 1157126"/>
                <a:gd name="connsiteY11" fmla="*/ 2654300 h 2813050"/>
                <a:gd name="connsiteX12" fmla="*/ 31750 w 1157126"/>
                <a:gd name="connsiteY12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241299 w 1157126"/>
                <a:gd name="connsiteY10" fmla="*/ 2686050 h 2813050"/>
                <a:gd name="connsiteX11" fmla="*/ 31750 w 1157126"/>
                <a:gd name="connsiteY11" fmla="*/ 2813050 h 2813050"/>
                <a:gd name="connsiteX0" fmla="*/ 0 w 1157126"/>
                <a:gd name="connsiteY0" fmla="*/ 0 h 2813050"/>
                <a:gd name="connsiteX1" fmla="*/ 368300 w 1157126"/>
                <a:gd name="connsiteY1" fmla="*/ 254000 h 2813050"/>
                <a:gd name="connsiteX2" fmla="*/ 774700 w 1157126"/>
                <a:gd name="connsiteY2" fmla="*/ 647700 h 2813050"/>
                <a:gd name="connsiteX3" fmla="*/ 990600 w 1157126"/>
                <a:gd name="connsiteY3" fmla="*/ 971550 h 2813050"/>
                <a:gd name="connsiteX4" fmla="*/ 1136650 w 1157126"/>
                <a:gd name="connsiteY4" fmla="*/ 1327150 h 2813050"/>
                <a:gd name="connsiteX5" fmla="*/ 1149350 w 1157126"/>
                <a:gd name="connsiteY5" fmla="*/ 1676400 h 2813050"/>
                <a:gd name="connsiteX6" fmla="*/ 1073150 w 1157126"/>
                <a:gd name="connsiteY6" fmla="*/ 2025650 h 2813050"/>
                <a:gd name="connsiteX7" fmla="*/ 857250 w 1157126"/>
                <a:gd name="connsiteY7" fmla="*/ 2374900 h 2813050"/>
                <a:gd name="connsiteX8" fmla="*/ 673100 w 1157126"/>
                <a:gd name="connsiteY8" fmla="*/ 2559050 h 2813050"/>
                <a:gd name="connsiteX9" fmla="*/ 361950 w 1157126"/>
                <a:gd name="connsiteY9" fmla="*/ 2673350 h 2813050"/>
                <a:gd name="connsiteX10" fmla="*/ 31750 w 1157126"/>
                <a:gd name="connsiteY10" fmla="*/ 2813050 h 2813050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857250 w 1157126"/>
                <a:gd name="connsiteY7" fmla="*/ 2374900 h 2673941"/>
                <a:gd name="connsiteX8" fmla="*/ 673100 w 1157126"/>
                <a:gd name="connsiteY8" fmla="*/ 2559050 h 2673941"/>
                <a:gd name="connsiteX9" fmla="*/ 361950 w 1157126"/>
                <a:gd name="connsiteY9" fmla="*/ 2673350 h 2673941"/>
                <a:gd name="connsiteX10" fmla="*/ 50800 w 1157126"/>
                <a:gd name="connsiteY10" fmla="*/ 2508250 h 2673941"/>
                <a:gd name="connsiteX0" fmla="*/ 0 w 1157126"/>
                <a:gd name="connsiteY0" fmla="*/ 0 h 2673941"/>
                <a:gd name="connsiteX1" fmla="*/ 368300 w 1157126"/>
                <a:gd name="connsiteY1" fmla="*/ 254000 h 2673941"/>
                <a:gd name="connsiteX2" fmla="*/ 774700 w 1157126"/>
                <a:gd name="connsiteY2" fmla="*/ 647700 h 2673941"/>
                <a:gd name="connsiteX3" fmla="*/ 990600 w 1157126"/>
                <a:gd name="connsiteY3" fmla="*/ 971550 h 2673941"/>
                <a:gd name="connsiteX4" fmla="*/ 1136650 w 1157126"/>
                <a:gd name="connsiteY4" fmla="*/ 1327150 h 2673941"/>
                <a:gd name="connsiteX5" fmla="*/ 1149350 w 1157126"/>
                <a:gd name="connsiteY5" fmla="*/ 1676400 h 2673941"/>
                <a:gd name="connsiteX6" fmla="*/ 1073150 w 1157126"/>
                <a:gd name="connsiteY6" fmla="*/ 2025650 h 2673941"/>
                <a:gd name="connsiteX7" fmla="*/ 673100 w 1157126"/>
                <a:gd name="connsiteY7" fmla="*/ 2559050 h 2673941"/>
                <a:gd name="connsiteX8" fmla="*/ 361950 w 1157126"/>
                <a:gd name="connsiteY8" fmla="*/ 2673350 h 2673941"/>
                <a:gd name="connsiteX9" fmla="*/ 50800 w 1157126"/>
                <a:gd name="connsiteY9" fmla="*/ 2508250 h 2673941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361950 w 1157126"/>
                <a:gd name="connsiteY7" fmla="*/ 2673350 h 2673350"/>
                <a:gd name="connsiteX8" fmla="*/ 50800 w 1157126"/>
                <a:gd name="connsiteY8" fmla="*/ 2508250 h 2673350"/>
                <a:gd name="connsiteX0" fmla="*/ 0 w 1157126"/>
                <a:gd name="connsiteY0" fmla="*/ 0 h 2673350"/>
                <a:gd name="connsiteX1" fmla="*/ 368300 w 1157126"/>
                <a:gd name="connsiteY1" fmla="*/ 254000 h 2673350"/>
                <a:gd name="connsiteX2" fmla="*/ 774700 w 1157126"/>
                <a:gd name="connsiteY2" fmla="*/ 647700 h 2673350"/>
                <a:gd name="connsiteX3" fmla="*/ 990600 w 1157126"/>
                <a:gd name="connsiteY3" fmla="*/ 971550 h 2673350"/>
                <a:gd name="connsiteX4" fmla="*/ 1136650 w 1157126"/>
                <a:gd name="connsiteY4" fmla="*/ 1327150 h 2673350"/>
                <a:gd name="connsiteX5" fmla="*/ 1149350 w 1157126"/>
                <a:gd name="connsiteY5" fmla="*/ 1676400 h 2673350"/>
                <a:gd name="connsiteX6" fmla="*/ 1073150 w 1157126"/>
                <a:gd name="connsiteY6" fmla="*/ 2025650 h 2673350"/>
                <a:gd name="connsiteX7" fmla="*/ 736599 w 1157126"/>
                <a:gd name="connsiteY7" fmla="*/ 2362200 h 2673350"/>
                <a:gd name="connsiteX8" fmla="*/ 361950 w 1157126"/>
                <a:gd name="connsiteY8" fmla="*/ 2673350 h 2673350"/>
                <a:gd name="connsiteX9" fmla="*/ 50800 w 1157126"/>
                <a:gd name="connsiteY9" fmla="*/ 2508250 h 2673350"/>
                <a:gd name="connsiteX0" fmla="*/ 0 w 1157126"/>
                <a:gd name="connsiteY0" fmla="*/ 0 h 2673609"/>
                <a:gd name="connsiteX1" fmla="*/ 368300 w 1157126"/>
                <a:gd name="connsiteY1" fmla="*/ 254000 h 2673609"/>
                <a:gd name="connsiteX2" fmla="*/ 774700 w 1157126"/>
                <a:gd name="connsiteY2" fmla="*/ 647700 h 2673609"/>
                <a:gd name="connsiteX3" fmla="*/ 990600 w 1157126"/>
                <a:gd name="connsiteY3" fmla="*/ 971550 h 2673609"/>
                <a:gd name="connsiteX4" fmla="*/ 1136650 w 1157126"/>
                <a:gd name="connsiteY4" fmla="*/ 1327150 h 2673609"/>
                <a:gd name="connsiteX5" fmla="*/ 1149350 w 1157126"/>
                <a:gd name="connsiteY5" fmla="*/ 1676400 h 2673609"/>
                <a:gd name="connsiteX6" fmla="*/ 1073150 w 1157126"/>
                <a:gd name="connsiteY6" fmla="*/ 2025650 h 2673609"/>
                <a:gd name="connsiteX7" fmla="*/ 895349 w 1157126"/>
                <a:gd name="connsiteY7" fmla="*/ 2470150 h 2673609"/>
                <a:gd name="connsiteX8" fmla="*/ 361950 w 1157126"/>
                <a:gd name="connsiteY8" fmla="*/ 2673350 h 2673609"/>
                <a:gd name="connsiteX9" fmla="*/ 50800 w 1157126"/>
                <a:gd name="connsiteY9" fmla="*/ 2508250 h 2673609"/>
                <a:gd name="connsiteX0" fmla="*/ 0 w 1155385"/>
                <a:gd name="connsiteY0" fmla="*/ 0 h 2673609"/>
                <a:gd name="connsiteX1" fmla="*/ 368300 w 1155385"/>
                <a:gd name="connsiteY1" fmla="*/ 254000 h 2673609"/>
                <a:gd name="connsiteX2" fmla="*/ 774700 w 1155385"/>
                <a:gd name="connsiteY2" fmla="*/ 647700 h 2673609"/>
                <a:gd name="connsiteX3" fmla="*/ 990600 w 1155385"/>
                <a:gd name="connsiteY3" fmla="*/ 971550 h 2673609"/>
                <a:gd name="connsiteX4" fmla="*/ 1136650 w 1155385"/>
                <a:gd name="connsiteY4" fmla="*/ 1327150 h 2673609"/>
                <a:gd name="connsiteX5" fmla="*/ 1149350 w 1155385"/>
                <a:gd name="connsiteY5" fmla="*/ 1676400 h 2673609"/>
                <a:gd name="connsiteX6" fmla="*/ 1098550 w 1155385"/>
                <a:gd name="connsiteY6" fmla="*/ 2044700 h 2673609"/>
                <a:gd name="connsiteX7" fmla="*/ 895349 w 1155385"/>
                <a:gd name="connsiteY7" fmla="*/ 2470150 h 2673609"/>
                <a:gd name="connsiteX8" fmla="*/ 361950 w 1155385"/>
                <a:gd name="connsiteY8" fmla="*/ 2673350 h 2673609"/>
                <a:gd name="connsiteX9" fmla="*/ 50800 w 1155385"/>
                <a:gd name="connsiteY9" fmla="*/ 2508250 h 267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385" h="2673609">
                  <a:moveTo>
                    <a:pt x="0" y="0"/>
                  </a:moveTo>
                  <a:cubicBezTo>
                    <a:pt x="162983" y="105833"/>
                    <a:pt x="239183" y="146050"/>
                    <a:pt x="368300" y="254000"/>
                  </a:cubicBezTo>
                  <a:cubicBezTo>
                    <a:pt x="497417" y="361950"/>
                    <a:pt x="670983" y="528108"/>
                    <a:pt x="774700" y="647700"/>
                  </a:cubicBezTo>
                  <a:cubicBezTo>
                    <a:pt x="878417" y="767292"/>
                    <a:pt x="930275" y="858308"/>
                    <a:pt x="990600" y="971550"/>
                  </a:cubicBezTo>
                  <a:cubicBezTo>
                    <a:pt x="1050925" y="1084792"/>
                    <a:pt x="1110192" y="1209675"/>
                    <a:pt x="1136650" y="1327150"/>
                  </a:cubicBezTo>
                  <a:cubicBezTo>
                    <a:pt x="1163108" y="1444625"/>
                    <a:pt x="1155700" y="1556808"/>
                    <a:pt x="1149350" y="1676400"/>
                  </a:cubicBezTo>
                  <a:cubicBezTo>
                    <a:pt x="1143000" y="1795992"/>
                    <a:pt x="1140883" y="1912408"/>
                    <a:pt x="1098550" y="2044700"/>
                  </a:cubicBezTo>
                  <a:cubicBezTo>
                    <a:pt x="1056217" y="2176992"/>
                    <a:pt x="1013882" y="2362200"/>
                    <a:pt x="895349" y="2470150"/>
                  </a:cubicBezTo>
                  <a:cubicBezTo>
                    <a:pt x="776816" y="2578100"/>
                    <a:pt x="502708" y="2667000"/>
                    <a:pt x="361950" y="2673350"/>
                  </a:cubicBezTo>
                  <a:cubicBezTo>
                    <a:pt x="221192" y="2679700"/>
                    <a:pt x="94192" y="2568046"/>
                    <a:pt x="50800" y="2508250"/>
                  </a:cubicBez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Sun 12"/>
            <p:cNvSpPr/>
            <p:nvPr/>
          </p:nvSpPr>
          <p:spPr>
            <a:xfrm>
              <a:off x="4650740" y="17221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" name="Sun 13"/>
            <p:cNvSpPr/>
            <p:nvPr/>
          </p:nvSpPr>
          <p:spPr>
            <a:xfrm>
              <a:off x="5130800" y="208915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5" name="Sun 14"/>
            <p:cNvSpPr/>
            <p:nvPr/>
          </p:nvSpPr>
          <p:spPr>
            <a:xfrm>
              <a:off x="5562600" y="25781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" name="Sun 15"/>
            <p:cNvSpPr/>
            <p:nvPr/>
          </p:nvSpPr>
          <p:spPr>
            <a:xfrm>
              <a:off x="5782635" y="2998728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7" name="Sun 16"/>
            <p:cNvSpPr/>
            <p:nvPr/>
          </p:nvSpPr>
          <p:spPr>
            <a:xfrm>
              <a:off x="5818195" y="34632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5736915" y="385699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5563870" y="419100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5267802" y="43677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1" name="Sun 20"/>
            <p:cNvSpPr/>
            <p:nvPr/>
          </p:nvSpPr>
          <p:spPr>
            <a:xfrm>
              <a:off x="4940142" y="4418589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2" name="Sun 21"/>
            <p:cNvSpPr/>
            <p:nvPr/>
          </p:nvSpPr>
          <p:spPr>
            <a:xfrm>
              <a:off x="4671060" y="4236720"/>
              <a:ext cx="91440" cy="91440"/>
            </a:xfrm>
            <a:prstGeom prst="su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1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623" y="1788914"/>
                <a:ext cx="55137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60" y="2178804"/>
                <a:ext cx="55137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2667754"/>
                <a:ext cx="44755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01" y="3552944"/>
                <a:ext cx="44755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35" y="4079478"/>
                <a:ext cx="44755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92" y="4224536"/>
                <a:ext cx="44755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62" y="4606054"/>
                <a:ext cx="44755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73" y="4097496"/>
                <a:ext cx="532517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76" y="3855204"/>
                <a:ext cx="447558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E16519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solidFill>
                            <a:srgbClr val="E16519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E1651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756" y="3092926"/>
                <a:ext cx="447558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>
            <a:endCxn id="23" idx="1"/>
          </p:cNvCxnSpPr>
          <p:nvPr/>
        </p:nvCxnSpPr>
        <p:spPr>
          <a:xfrm flipV="1">
            <a:off x="2057400" y="1973580"/>
            <a:ext cx="2725223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819400" y="3552944"/>
            <a:ext cx="1981200" cy="7292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sx="96000" sy="96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2" idx="2"/>
          </p:cNvCxnSpPr>
          <p:nvPr/>
        </p:nvCxnSpPr>
        <p:spPr>
          <a:xfrm rot="16200000" flipH="1">
            <a:off x="5450640" y="4305774"/>
            <a:ext cx="746766" cy="1157297"/>
          </a:xfrm>
          <a:prstGeom prst="bentConnector2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90305" y="2806700"/>
            <a:ext cx="212365" cy="0"/>
          </a:xfrm>
          <a:prstGeom prst="straightConnector1">
            <a:avLst/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>
            <a:off x="5550548" y="4691662"/>
            <a:ext cx="852122" cy="269260"/>
          </a:xfrm>
          <a:prstGeom prst="bentConnector3">
            <a:avLst>
              <a:gd name="adj1" fmla="val 50000"/>
            </a:avLst>
          </a:prstGeom>
          <a:ln w="25400">
            <a:solidFill>
              <a:srgbClr val="E16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Brace 78"/>
          <p:cNvSpPr/>
          <p:nvPr/>
        </p:nvSpPr>
        <p:spPr>
          <a:xfrm>
            <a:off x="6385370" y="1801614"/>
            <a:ext cx="152402" cy="609600"/>
          </a:xfrm>
          <a:prstGeom prst="rightBrace">
            <a:avLst/>
          </a:prstGeom>
          <a:ln w="25400">
            <a:solidFill>
              <a:srgbClr val="E16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6565484" y="1878778"/>
                <a:ext cx="2251257" cy="37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b="0" i="0" smtClean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2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84" y="1878778"/>
                <a:ext cx="2251257" cy="378822"/>
              </a:xfrm>
              <a:prstGeom prst="rect">
                <a:avLst/>
              </a:prstGeom>
              <a:blipFill rotWithShape="1">
                <a:blip r:embed="rId1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/>
          <p:cNvSpPr/>
          <p:nvPr/>
        </p:nvSpPr>
        <p:spPr>
          <a:xfrm>
            <a:off x="6461571" y="2283528"/>
            <a:ext cx="152402" cy="609600"/>
          </a:xfrm>
          <a:prstGeom prst="rightBrace">
            <a:avLst/>
          </a:prstGeom>
          <a:ln w="25400">
            <a:solidFill>
              <a:srgbClr val="E16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93" name="Right Brace 92"/>
          <p:cNvSpPr/>
          <p:nvPr/>
        </p:nvSpPr>
        <p:spPr>
          <a:xfrm>
            <a:off x="6409741" y="4782309"/>
            <a:ext cx="152402" cy="609600"/>
          </a:xfrm>
          <a:prstGeom prst="rightBrace">
            <a:avLst/>
          </a:prstGeom>
          <a:ln w="25400">
            <a:solidFill>
              <a:srgbClr val="E16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atin typeface="Calibri" panose="020F050202020403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6019800" y="2786596"/>
            <a:ext cx="1144171" cy="2014004"/>
            <a:chOff x="6246460" y="2592050"/>
            <a:chExt cx="1144171" cy="2014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6246460" y="3159504"/>
                  <a:ext cx="1142231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800" i="1" smtClean="0">
                            <a:solidFill>
                              <a:srgbClr val="E16519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en-US" sz="8800" dirty="0">
                    <a:solidFill>
                      <a:srgbClr val="E16519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6460" y="3159504"/>
                  <a:ext cx="1142231" cy="144655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6248400" y="2592050"/>
                  <a:ext cx="1142231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800" i="1" smtClean="0">
                            <a:solidFill>
                              <a:srgbClr val="E16519"/>
                            </a:solidFill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en-US" sz="8800" dirty="0">
                    <a:solidFill>
                      <a:srgbClr val="E16519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92050"/>
                  <a:ext cx="1142231" cy="144655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553200" y="2381336"/>
                <a:ext cx="2323457" cy="37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b="0" i="0" smtClean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3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381336"/>
                <a:ext cx="2323457" cy="378822"/>
              </a:xfrm>
              <a:prstGeom prst="rect">
                <a:avLst/>
              </a:prstGeom>
              <a:blipFill rotWithShape="1">
                <a:blip r:embed="rId1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77000" y="4878984"/>
                <a:ext cx="2397195" cy="380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9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b="0" i="0" smtClean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9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𝐳</m:t>
                      </m:r>
                      <m:r>
                        <a:rPr lang="en-US" b="0" i="0" baseline="-25000" smtClean="0">
                          <a:latin typeface="Cambria Math"/>
                        </a:rPr>
                        <m:t>10</m:t>
                      </m:r>
                      <m:r>
                        <a:rPr lang="en-US" b="0" i="0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878984"/>
                <a:ext cx="2397195" cy="38055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466909" y="5435025"/>
            <a:ext cx="732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 smtClean="0">
                <a:latin typeface="Calibri" panose="020F0502020204030204" pitchFamily="34" charset="0"/>
              </a:rPr>
              <a:t>Inspired by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fuk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sz="2400" b="0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Topcu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et al.’s </a:t>
            </a:r>
            <a:r>
              <a:rPr lang="en-US" sz="2400" b="0" i="1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Automatica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  paper</a:t>
            </a:r>
            <a:r>
              <a:rPr lang="en-US" sz="2400" b="0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44</a:t>
            </a:fld>
            <a:r>
              <a:rPr lang="en-US" smtClean="0"/>
              <a:t>/60</a:t>
            </a:r>
            <a:endParaRPr lang="en-US" dirty="0"/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Constraints from Traces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Get Candidate from Solving a Linear Program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latin typeface="Cambria Math"/>
                        </a:rPr>
                        <m:t> </m:t>
                      </m:r>
                      <m:r>
                        <a:rPr lang="en-US" sz="1800">
                          <a:latin typeface="Cambria Math"/>
                        </a:rPr>
                        <m:t>𝐳</m:t>
                      </m:r>
                      <m:r>
                        <a:rPr lang="en-US" sz="1800" b="0" baseline="-25000">
                          <a:latin typeface="Cambria Math"/>
                        </a:rPr>
                        <m:t>1</m:t>
                      </m:r>
                      <m:r>
                        <a:rPr lang="en-US" sz="1800" b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18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latin typeface="Cambria Math"/>
                        </a:rPr>
                        <m:t> </m:t>
                      </m:r>
                      <m:r>
                        <a:rPr lang="en-US" sz="1800">
                          <a:latin typeface="Cambria Math"/>
                        </a:rPr>
                        <m:t>𝐳</m:t>
                      </m:r>
                      <m:r>
                        <a:rPr lang="en-US" sz="1800" b="0" baseline="-25000">
                          <a:latin typeface="Cambria Math"/>
                        </a:rPr>
                        <m:t>2</m:t>
                      </m:r>
                      <m:r>
                        <a:rPr lang="en-US" sz="1800" b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1800" dirty="0">
                  <a:latin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⋮</m:t>
                    </m:r>
                  </m:oMath>
                </a14:m>
                <a:endParaRPr lang="en-US" sz="320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m:rPr>
                          <m:sty m:val="p"/>
                        </m:rPr>
                        <a:rPr lang="en-US" sz="1800" b="0" baseline="-25000">
                          <a:solidFill>
                            <a:srgbClr val="341806"/>
                          </a:solidFill>
                          <a:latin typeface="Cambria Math"/>
                        </a:rPr>
                        <m:t>N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1800" b="0" dirty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endParaRPr lang="en-US" sz="1800" b="0" i="1" dirty="0" smtClean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sz="1800" b="0" i="1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sz="1800" b="0" i="0" baseline="-25000" smtClean="0">
                          <a:solidFill>
                            <a:srgbClr val="341806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1800" b="0" i="1">
                          <a:solidFill>
                            <a:srgbClr val="341806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sz="1800" b="0" i="0" baseline="-25000" smtClean="0">
                          <a:solidFill>
                            <a:srgbClr val="341806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1800" b="0" i="0" smtClean="0">
                          <a:solidFill>
                            <a:srgbClr val="341806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800" b="0" dirty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sz="1800" b="0" i="0" baseline="-25000" smtClean="0">
                          <a:solidFill>
                            <a:srgbClr val="341806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1800" b="0" i="1">
                          <a:solidFill>
                            <a:srgbClr val="341806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a:rPr lang="en-US" sz="1800" b="0" i="0" baseline="-25000" smtClean="0">
                          <a:solidFill>
                            <a:srgbClr val="341806"/>
                          </a:solidFill>
                          <a:latin typeface="Cambria Math"/>
                        </a:rPr>
                        <m:t>3</m:t>
                      </m:r>
                      <m:r>
                        <a:rPr lang="en-US" sz="1800" b="0" i="0" smtClean="0">
                          <a:solidFill>
                            <a:srgbClr val="341806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800" b="0" dirty="0">
                  <a:latin typeface="Calibri" panose="020F0502020204030204" pitchFamily="34" charset="0"/>
                </a:endParaRPr>
              </a:p>
              <a:p>
                <a:pPr lvl="0"/>
                <a:r>
                  <a:rPr lang="en-US" sz="1800" dirty="0">
                    <a:solidFill>
                      <a:srgbClr val="341806"/>
                    </a:solidFill>
                    <a:latin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341806"/>
                        </a:solidFill>
                        <a:latin typeface="Cambria Math"/>
                      </a:rPr>
                      <m:t>⋮</m:t>
                    </m:r>
                  </m:oMath>
                </a14:m>
                <a:endParaRPr lang="en-US" sz="3200" dirty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1800" b="0" i="0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a:rPr lang="en-US" sz="1800" b="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b="1" i="0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N</m:t>
                          </m:r>
                          <m: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  <m:sup/>
                      </m:sSubSup>
                      <m:r>
                        <a:rPr lang="en-US" sz="1800" b="0" i="1">
                          <a:solidFill>
                            <a:srgbClr val="341806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 b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800" b="0" smtClean="0">
                          <a:solidFill>
                            <a:srgbClr val="FF0000"/>
                          </a:solidFill>
                          <a:latin typeface="Cambria Math"/>
                        </a:rPr>
                        <m:t>P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800">
                          <a:solidFill>
                            <a:srgbClr val="341806"/>
                          </a:solidFill>
                          <a:latin typeface="Cambria Math"/>
                        </a:rPr>
                        <m:t>𝐳</m:t>
                      </m:r>
                      <m:r>
                        <m:rPr>
                          <m:nor/>
                        </m:rPr>
                        <a:rPr lang="en-US" sz="1800" b="0" baseline="-25000" dirty="0">
                          <a:solidFill>
                            <a:srgbClr val="341806"/>
                          </a:solidFill>
                          <a:latin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sz="1800" b="0" baseline="-25000" dirty="0">
                          <a:solidFill>
                            <a:srgbClr val="341806"/>
                          </a:solidFill>
                          <a:latin typeface="Calibri" panose="020F0502020204030204" pitchFamily="34" charset="0"/>
                        </a:rPr>
                        <m:t> &gt;0</m:t>
                      </m:r>
                    </m:oMath>
                  </m:oMathPara>
                </a14:m>
                <a:endParaRPr lang="en-US" sz="1800" b="0" dirty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endParaRPr lang="en-US" sz="1800" b="0" dirty="0">
                  <a:solidFill>
                    <a:srgbClr val="341806"/>
                  </a:solidFill>
                  <a:latin typeface="Calibri" panose="020F0502020204030204" pitchFamily="34" charset="0"/>
                </a:endParaRPr>
              </a:p>
              <a:p>
                <a:endParaRPr lang="en-US" sz="32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>
            <a:off x="3771900" y="1295400"/>
            <a:ext cx="381000" cy="4083050"/>
          </a:xfrm>
          <a:prstGeom prst="rightBrac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1689080"/>
            <a:ext cx="3740150" cy="4185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sz="2400" b="0">
                <a:latin typeface="Calibri" panose="020F0502020204030204" pitchFamily="34" charset="0"/>
              </a:defRPr>
            </a:lvl1pPr>
            <a:lvl2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en-US" dirty="0"/>
              <a:t>Only unknown is P:</a:t>
            </a:r>
          </a:p>
          <a:p>
            <a:r>
              <a:rPr lang="en-US" dirty="0"/>
              <a:t>Solve LP</a:t>
            </a:r>
          </a:p>
          <a:p>
            <a:r>
              <a:rPr lang="en-US" dirty="0"/>
              <a:t>LP solver hopefully results in a point representing set of feasible Lyapunov function coefficients </a:t>
            </a:r>
          </a:p>
          <a:p>
            <a:r>
              <a:rPr lang="en-US" dirty="0"/>
              <a:t>Check if P ⊱ 0 a posteriori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2895600" y="1371600"/>
            <a:ext cx="381000" cy="1600200"/>
          </a:xfrm>
          <a:prstGeom prst="rightBrac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2857500" y="3505200"/>
            <a:ext cx="381000" cy="1600200"/>
          </a:xfrm>
          <a:prstGeom prst="rightBrac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9791" y="199286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(I)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2121" y="41206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(II)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6861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Global Optimizer to refine candidate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686800" cy="4876800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sz="2400" b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2400" b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b="0" dirty="0"/>
                  <a:t> may not be negative everywhere in domain</a:t>
                </a: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 err="1"/>
                  <a:t>Nelder</a:t>
                </a:r>
                <a:r>
                  <a:rPr lang="en-US" sz="2400" b="0" dirty="0"/>
                  <a:t>-Mead optimizer to find min. of 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</a:rPr>
                      <m:t>−</m:t>
                    </m:r>
                    <m:acc>
                      <m:accPr>
                        <m:chr m:val="̇"/>
                        <m:ctrlPr>
                          <a:rPr lang="en-US" sz="2400" b="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sz="2400" b="0">
                        <a:latin typeface="Cambria Math"/>
                      </a:rPr>
                      <m:t>(</m:t>
                    </m:r>
                    <m:r>
                      <a:rPr lang="en-US" sz="2400" b="0">
                        <a:latin typeface="Cambria Math"/>
                      </a:rPr>
                      <m:t>𝐱</m:t>
                    </m:r>
                    <m:r>
                      <a:rPr lang="en-US" sz="2400" b="0">
                        <a:latin typeface="Cambria Math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>
                                <a:latin typeface="Cambria Math"/>
                              </a:rPr>
                              <m:t>𝐱</m:t>
                            </m:r>
                            <m:r>
                              <a:rPr lang="en-US" sz="2400" b="0">
                                <a:latin typeface="Cambria Math"/>
                              </a:rPr>
                              <m:t>1∈Ɗ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b="0" i="1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b="0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∈1..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>
                                        <a:latin typeface="Cambria Math"/>
                                      </a:rPr>
                                      <m:t>N</m:t>
                                    </m:r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−1</m:t>
                                    </m:r>
                                  </m:lim>
                                </m:limLow>
                                <m:r>
                                  <a:rPr lang="en-US" sz="2400" b="0">
                                    <a:latin typeface="Cambria Math"/>
                                  </a:rPr>
                                  <m:t>  </m:t>
                                </m:r>
                              </m:fName>
                              <m:e>
                                <m:r>
                                  <a:rPr lang="en-US" sz="2400" b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sz="2400" b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2400" b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0">
                                <a:latin typeface="Cambria Math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b="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400" b="0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0">
                                <a:latin typeface="Cambria Math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400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>
                                            <a:latin typeface="Cambria Math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2400" b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2400" b="0" dirty="0"/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b="0" dirty="0"/>
                  <a:t>I.e., find points where approx. Lie derivative is positive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>
                    <a:solidFill>
                      <a:schemeClr val="tx2"/>
                    </a:solidFill>
                  </a:rPr>
                  <a:t>Yes: add constraints from counterexample, re-compute candidate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>
                    <a:solidFill>
                      <a:schemeClr val="tx2"/>
                    </a:solidFill>
                  </a:rPr>
                  <a:t>No: Stop (global optimizer cannot find any more offending traces)</a:t>
                </a:r>
              </a:p>
              <a:p>
                <a:pPr marL="274320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686800" cy="4876800"/>
              </a:xfrm>
              <a:blipFill rotWithShape="1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791200" cy="7623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Are we done?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4373563"/>
          </a:xfr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No! Global optimizer is not exhaustive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Know dynamics?  Yes, then use: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400" dirty="0">
                <a:solidFill>
                  <a:schemeClr val="tx2"/>
                </a:solidFill>
              </a:rPr>
              <a:t>Nonlinear SMT solvers</a:t>
            </a:r>
          </a:p>
          <a:p>
            <a:pPr marL="822960" lvl="2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</a:pPr>
            <a:r>
              <a:rPr lang="en-US" sz="2000" dirty="0" err="1">
                <a:latin typeface="+mn-lt"/>
              </a:rPr>
              <a:t>dReal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iSAT</a:t>
            </a:r>
            <a:endParaRPr lang="en-US" sz="2000" dirty="0">
              <a:latin typeface="+mn-lt"/>
            </a:endParaRPr>
          </a:p>
          <a:p>
            <a:pPr marL="822960" lvl="2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</a:pPr>
            <a:r>
              <a:rPr lang="en-US" sz="2000" dirty="0">
                <a:latin typeface="+mn-lt"/>
              </a:rPr>
              <a:t>z3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400" dirty="0">
                <a:solidFill>
                  <a:schemeClr val="tx2"/>
                </a:solidFill>
              </a:rPr>
              <a:t>Algebraic solvers </a:t>
            </a:r>
          </a:p>
          <a:p>
            <a:pPr marL="822960" lvl="2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</a:pPr>
            <a:r>
              <a:rPr lang="en-US" sz="2000" dirty="0" err="1">
                <a:latin typeface="+mn-lt"/>
              </a:rPr>
              <a:t>Mathematica</a:t>
            </a:r>
            <a:r>
              <a:rPr lang="en-US" sz="2000" dirty="0">
                <a:latin typeface="+mn-lt"/>
              </a:rPr>
              <a:t>	</a:t>
            </a:r>
          </a:p>
          <a:p>
            <a:pPr marL="822960" lvl="2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</a:pPr>
            <a:r>
              <a:rPr lang="en-US" sz="2000" dirty="0">
                <a:latin typeface="+mn-lt"/>
              </a:rPr>
              <a:t>QEPCAD</a:t>
            </a:r>
          </a:p>
          <a:p>
            <a:pPr marL="822960" lvl="2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</a:pPr>
            <a:r>
              <a:rPr lang="en-US" sz="2000" dirty="0" err="1">
                <a:latin typeface="+mn-lt"/>
              </a:rPr>
              <a:t>MetiTarski</a:t>
            </a:r>
            <a:endParaRPr lang="en-US" sz="2000" dirty="0">
              <a:latin typeface="+mn-lt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Don’t know dynamics? Can still use sample and test under some conditions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47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3788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Demonstration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3429000"/>
                <a:ext cx="8839200" cy="31419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74320" indent="-274320"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400" dirty="0" smtClean="0">
                    <a:latin typeface="Calibri" panose="020F0502020204030204" pitchFamily="34" charset="0"/>
                  </a:rPr>
                  <a:t>Found barrier certificate: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𝑝𝑒𝑠𝑡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𝑒𝑠𝑡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𝑝𝑒𝑠𝑡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𝑝𝑒𝑠𝑡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aseline="-25000">
                            <a:solidFill>
                              <a:schemeClr val="tx2"/>
                            </a:solidFill>
                            <a:latin typeface="Cambria Math"/>
                          </a:rPr>
                          <m:t>𝑝𝑒𝑠𝑡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240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 smtClean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Monomial </a:t>
                </a: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degree </a:t>
                </a: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  <a:sym typeface="Symbol"/>
                  </a:rPr>
                  <a:t></a:t>
                </a: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 2 [degree = 1 did not work]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P is a 14x14 matrix  (eigenvalue max. = 489, min. = 7.6)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&lt; 24 </a:t>
                </a:r>
                <a:r>
                  <a:rPr lang="en-US" sz="2400" dirty="0" err="1">
                    <a:solidFill>
                      <a:schemeClr val="tx2"/>
                    </a:solidFill>
                    <a:latin typeface="Calibri" panose="020F0502020204030204" pitchFamily="34" charset="0"/>
                  </a:rPr>
                  <a:t>mins</a:t>
                </a: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 to compute P on desktop</a:t>
                </a:r>
              </a:p>
              <a:p>
                <a:pPr marL="548640" lvl="1" indent="-274320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</a:pPr>
                <a:r>
                  <a:rPr lang="en-US" sz="2400" dirty="0" err="1">
                    <a:solidFill>
                      <a:schemeClr val="tx2"/>
                    </a:solidFill>
                    <a:latin typeface="Calibri" panose="020F0502020204030204" pitchFamily="34" charset="0"/>
                  </a:rPr>
                  <a:t>dReal</a:t>
                </a:r>
                <a:r>
                  <a:rPr lang="en-US" sz="24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 proved correctness of barrier in &lt; 20 </a:t>
                </a:r>
                <a:r>
                  <a:rPr lang="en-US" sz="2400" dirty="0" err="1">
                    <a:solidFill>
                      <a:schemeClr val="tx2"/>
                    </a:solidFill>
                    <a:latin typeface="Calibri" panose="020F0502020204030204" pitchFamily="34" charset="0"/>
                  </a:rPr>
                  <a:t>mins</a:t>
                </a:r>
                <a:endParaRPr lang="en-US" sz="2400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429000"/>
                <a:ext cx="8839200" cy="3141950"/>
              </a:xfrm>
              <a:prstGeom prst="rect">
                <a:avLst/>
              </a:prstGeom>
              <a:blipFill rotWithShape="1">
                <a:blip r:embed="rId2"/>
                <a:stretch>
                  <a:fillRect l="-414" t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14894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8378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Contraction Analysis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Interesting class of systems (such as control systems) are 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c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ontractive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Incrementally stable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convergent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Trajectories converge to each other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→∞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  <a:blipFill rotWithShape="1">
                <a:blip r:embed="rId2"/>
                <a:stretch>
                  <a:fillRect l="-440"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3657600" y="1828800"/>
            <a:ext cx="533400" cy="12192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400" y="2209800"/>
            <a:ext cx="144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Synonyms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84000" y="4038600"/>
            <a:ext cx="2307000" cy="1828800"/>
          </a:xfrm>
          <a:custGeom>
            <a:avLst/>
            <a:gdLst>
              <a:gd name="connsiteX0" fmla="*/ 43633 w 2359704"/>
              <a:gd name="connsiteY0" fmla="*/ 4376 h 1800344"/>
              <a:gd name="connsiteX1" fmla="*/ 1045119 w 2359704"/>
              <a:gd name="connsiteY1" fmla="*/ 62433 h 1800344"/>
              <a:gd name="connsiteX2" fmla="*/ 1814376 w 2359704"/>
              <a:gd name="connsiteY2" fmla="*/ 439805 h 1800344"/>
              <a:gd name="connsiteX3" fmla="*/ 2293347 w 2359704"/>
              <a:gd name="connsiteY3" fmla="*/ 1005862 h 1800344"/>
              <a:gd name="connsiteX4" fmla="*/ 2177233 w 2359704"/>
              <a:gd name="connsiteY4" fmla="*/ 1586433 h 1800344"/>
              <a:gd name="connsiteX5" fmla="*/ 667747 w 2359704"/>
              <a:gd name="connsiteY5" fmla="*/ 1775119 h 1800344"/>
              <a:gd name="connsiteX6" fmla="*/ 90 w 2359704"/>
              <a:gd name="connsiteY6" fmla="*/ 1078433 h 1800344"/>
              <a:gd name="connsiteX7" fmla="*/ 624204 w 2359704"/>
              <a:gd name="connsiteY7" fmla="*/ 759119 h 1800344"/>
              <a:gd name="connsiteX8" fmla="*/ 1190262 w 2359704"/>
              <a:gd name="connsiteY8" fmla="*/ 1252605 h 1800344"/>
              <a:gd name="connsiteX9" fmla="*/ 1190262 w 2359704"/>
              <a:gd name="connsiteY9" fmla="*/ 1252605 h 180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704" h="1800344">
                <a:moveTo>
                  <a:pt x="43633" y="4376"/>
                </a:moveTo>
                <a:cubicBezTo>
                  <a:pt x="396814" y="-2882"/>
                  <a:pt x="749995" y="-10139"/>
                  <a:pt x="1045119" y="62433"/>
                </a:cubicBezTo>
                <a:cubicBezTo>
                  <a:pt x="1340243" y="135005"/>
                  <a:pt x="1606338" y="282567"/>
                  <a:pt x="1814376" y="439805"/>
                </a:cubicBezTo>
                <a:cubicBezTo>
                  <a:pt x="2022414" y="597043"/>
                  <a:pt x="2232871" y="814757"/>
                  <a:pt x="2293347" y="1005862"/>
                </a:cubicBezTo>
                <a:cubicBezTo>
                  <a:pt x="2353823" y="1196967"/>
                  <a:pt x="2448166" y="1458224"/>
                  <a:pt x="2177233" y="1586433"/>
                </a:cubicBezTo>
                <a:cubicBezTo>
                  <a:pt x="1906300" y="1714642"/>
                  <a:pt x="1030604" y="1859786"/>
                  <a:pt x="667747" y="1775119"/>
                </a:cubicBezTo>
                <a:cubicBezTo>
                  <a:pt x="304890" y="1690452"/>
                  <a:pt x="7347" y="1247766"/>
                  <a:pt x="90" y="1078433"/>
                </a:cubicBezTo>
                <a:cubicBezTo>
                  <a:pt x="-7167" y="909100"/>
                  <a:pt x="425842" y="730090"/>
                  <a:pt x="624204" y="759119"/>
                </a:cubicBezTo>
                <a:cubicBezTo>
                  <a:pt x="822566" y="788148"/>
                  <a:pt x="1190262" y="1252605"/>
                  <a:pt x="1190262" y="1252605"/>
                </a:cubicBezTo>
                <a:lnTo>
                  <a:pt x="1190262" y="1252605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132097" y="4630057"/>
            <a:ext cx="1560168" cy="977411"/>
          </a:xfrm>
          <a:custGeom>
            <a:avLst/>
            <a:gdLst>
              <a:gd name="connsiteX0" fmla="*/ 857846 w 1560168"/>
              <a:gd name="connsiteY0" fmla="*/ 696686 h 977411"/>
              <a:gd name="connsiteX1" fmla="*/ 378874 w 1560168"/>
              <a:gd name="connsiteY1" fmla="*/ 319314 h 977411"/>
              <a:gd name="connsiteX2" fmla="*/ 1503 w 1560168"/>
              <a:gd name="connsiteY2" fmla="*/ 449943 h 977411"/>
              <a:gd name="connsiteX3" fmla="*/ 277274 w 1560168"/>
              <a:gd name="connsiteY3" fmla="*/ 841829 h 977411"/>
              <a:gd name="connsiteX4" fmla="*/ 988474 w 1560168"/>
              <a:gd name="connsiteY4" fmla="*/ 972457 h 977411"/>
              <a:gd name="connsiteX5" fmla="*/ 1510989 w 1560168"/>
              <a:gd name="connsiteY5" fmla="*/ 696686 h 977411"/>
              <a:gd name="connsiteX6" fmla="*/ 1467446 w 1560168"/>
              <a:gd name="connsiteY6" fmla="*/ 406400 h 977411"/>
              <a:gd name="connsiteX7" fmla="*/ 886874 w 1560168"/>
              <a:gd name="connsiteY7" fmla="*/ 130629 h 977411"/>
              <a:gd name="connsiteX8" fmla="*/ 16017 w 1560168"/>
              <a:gd name="connsiteY8" fmla="*/ 0 h 97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168" h="977411">
                <a:moveTo>
                  <a:pt x="857846" y="696686"/>
                </a:moveTo>
                <a:cubicBezTo>
                  <a:pt x="689722" y="528562"/>
                  <a:pt x="521598" y="360438"/>
                  <a:pt x="378874" y="319314"/>
                </a:cubicBezTo>
                <a:cubicBezTo>
                  <a:pt x="236150" y="278190"/>
                  <a:pt x="18436" y="362857"/>
                  <a:pt x="1503" y="449943"/>
                </a:cubicBezTo>
                <a:cubicBezTo>
                  <a:pt x="-15430" y="537029"/>
                  <a:pt x="112779" y="754743"/>
                  <a:pt x="277274" y="841829"/>
                </a:cubicBezTo>
                <a:cubicBezTo>
                  <a:pt x="441769" y="928915"/>
                  <a:pt x="782855" y="996648"/>
                  <a:pt x="988474" y="972457"/>
                </a:cubicBezTo>
                <a:cubicBezTo>
                  <a:pt x="1194093" y="948267"/>
                  <a:pt x="1431160" y="791029"/>
                  <a:pt x="1510989" y="696686"/>
                </a:cubicBezTo>
                <a:cubicBezTo>
                  <a:pt x="1590818" y="602343"/>
                  <a:pt x="1571465" y="500743"/>
                  <a:pt x="1467446" y="406400"/>
                </a:cubicBezTo>
                <a:cubicBezTo>
                  <a:pt x="1363427" y="312057"/>
                  <a:pt x="1128779" y="198362"/>
                  <a:pt x="886874" y="130629"/>
                </a:cubicBezTo>
                <a:cubicBezTo>
                  <a:pt x="644969" y="62896"/>
                  <a:pt x="330493" y="31448"/>
                  <a:pt x="16017" y="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447800" y="5043539"/>
            <a:ext cx="436288" cy="90540"/>
          </a:xfrm>
          <a:prstGeom prst="straightConnector1">
            <a:avLst/>
          </a:prstGeom>
          <a:ln>
            <a:solidFill>
              <a:srgbClr val="197D1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209800" y="5224443"/>
            <a:ext cx="437846" cy="76200"/>
          </a:xfrm>
          <a:prstGeom prst="straightConnector1">
            <a:avLst/>
          </a:prstGeom>
          <a:ln>
            <a:solidFill>
              <a:srgbClr val="197D1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478332" y="5118762"/>
            <a:ext cx="579068" cy="454724"/>
          </a:xfrm>
          <a:custGeom>
            <a:avLst/>
            <a:gdLst>
              <a:gd name="connsiteX0" fmla="*/ 0 w 464457"/>
              <a:gd name="connsiteY0" fmla="*/ 377372 h 377372"/>
              <a:gd name="connsiteX1" fmla="*/ 14514 w 464457"/>
              <a:gd name="connsiteY1" fmla="*/ 304800 h 377372"/>
              <a:gd name="connsiteX2" fmla="*/ 58057 w 464457"/>
              <a:gd name="connsiteY2" fmla="*/ 290286 h 377372"/>
              <a:gd name="connsiteX3" fmla="*/ 174171 w 464457"/>
              <a:gd name="connsiteY3" fmla="*/ 261257 h 377372"/>
              <a:gd name="connsiteX4" fmla="*/ 203200 w 464457"/>
              <a:gd name="connsiteY4" fmla="*/ 203200 h 377372"/>
              <a:gd name="connsiteX5" fmla="*/ 217714 w 464457"/>
              <a:gd name="connsiteY5" fmla="*/ 159657 h 377372"/>
              <a:gd name="connsiteX6" fmla="*/ 261257 w 464457"/>
              <a:gd name="connsiteY6" fmla="*/ 145143 h 377372"/>
              <a:gd name="connsiteX7" fmla="*/ 333828 w 464457"/>
              <a:gd name="connsiteY7" fmla="*/ 130629 h 377372"/>
              <a:gd name="connsiteX8" fmla="*/ 377371 w 464457"/>
              <a:gd name="connsiteY8" fmla="*/ 101600 h 377372"/>
              <a:gd name="connsiteX9" fmla="*/ 420914 w 464457"/>
              <a:gd name="connsiteY9" fmla="*/ 87086 h 377372"/>
              <a:gd name="connsiteX10" fmla="*/ 435428 w 464457"/>
              <a:gd name="connsiteY10" fmla="*/ 43543 h 377372"/>
              <a:gd name="connsiteX11" fmla="*/ 464457 w 464457"/>
              <a:gd name="connsiteY11" fmla="*/ 0 h 37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4457" h="377372">
                <a:moveTo>
                  <a:pt x="0" y="377372"/>
                </a:moveTo>
                <a:cubicBezTo>
                  <a:pt x="4838" y="353181"/>
                  <a:pt x="830" y="325326"/>
                  <a:pt x="14514" y="304800"/>
                </a:cubicBezTo>
                <a:cubicBezTo>
                  <a:pt x="23001" y="292070"/>
                  <a:pt x="43214" y="293997"/>
                  <a:pt x="58057" y="290286"/>
                </a:cubicBezTo>
                <a:lnTo>
                  <a:pt x="174171" y="261257"/>
                </a:lnTo>
                <a:cubicBezTo>
                  <a:pt x="183847" y="241905"/>
                  <a:pt x="194677" y="223087"/>
                  <a:pt x="203200" y="203200"/>
                </a:cubicBezTo>
                <a:cubicBezTo>
                  <a:pt x="209227" y="189138"/>
                  <a:pt x="206896" y="170475"/>
                  <a:pt x="217714" y="159657"/>
                </a:cubicBezTo>
                <a:cubicBezTo>
                  <a:pt x="228532" y="148839"/>
                  <a:pt x="246414" y="148854"/>
                  <a:pt x="261257" y="145143"/>
                </a:cubicBezTo>
                <a:cubicBezTo>
                  <a:pt x="285190" y="139160"/>
                  <a:pt x="309638" y="135467"/>
                  <a:pt x="333828" y="130629"/>
                </a:cubicBezTo>
                <a:cubicBezTo>
                  <a:pt x="348342" y="120953"/>
                  <a:pt x="361769" y="109401"/>
                  <a:pt x="377371" y="101600"/>
                </a:cubicBezTo>
                <a:cubicBezTo>
                  <a:pt x="391055" y="94758"/>
                  <a:pt x="410096" y="97904"/>
                  <a:pt x="420914" y="87086"/>
                </a:cubicBezTo>
                <a:cubicBezTo>
                  <a:pt x="431732" y="76268"/>
                  <a:pt x="428586" y="57227"/>
                  <a:pt x="435428" y="43543"/>
                </a:cubicBezTo>
                <a:cubicBezTo>
                  <a:pt x="443229" y="27941"/>
                  <a:pt x="464457" y="0"/>
                  <a:pt x="464457" y="0"/>
                </a:cubicBezTo>
              </a:path>
            </a:pathLst>
          </a:cu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14400" y="5562600"/>
                <a:ext cx="1032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62600"/>
                <a:ext cx="103291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 flipV="1">
            <a:off x="914401" y="3733801"/>
            <a:ext cx="7256" cy="2514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62000" y="6142605"/>
            <a:ext cx="37338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3400" y="3810000"/>
                <a:ext cx="403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810000"/>
                <a:ext cx="40382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95800" y="5715000"/>
                <a:ext cx="399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715000"/>
                <a:ext cx="399212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/>
          <p:cNvSpPr txBox="1">
            <a:spLocks/>
          </p:cNvSpPr>
          <p:nvPr/>
        </p:nvSpPr>
        <p:spPr>
          <a:xfrm>
            <a:off x="4680892" y="4329380"/>
            <a:ext cx="4284284" cy="132343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none" spc="-60" baseline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Seminal paper by </a:t>
            </a:r>
            <a:r>
              <a:rPr lang="en-US" sz="2000" dirty="0" err="1" smtClean="0">
                <a:solidFill>
                  <a:srgbClr val="C00000"/>
                </a:solidFill>
              </a:rPr>
              <a:t>Lohmiller</a:t>
            </a:r>
            <a:r>
              <a:rPr lang="en-US" sz="2000" dirty="0" smtClean="0">
                <a:solidFill>
                  <a:srgbClr val="C00000"/>
                </a:solidFill>
              </a:rPr>
              <a:t> and </a:t>
            </a:r>
            <a:r>
              <a:rPr lang="en-US" sz="2000" dirty="0" err="1" smtClean="0">
                <a:solidFill>
                  <a:srgbClr val="C00000"/>
                </a:solidFill>
              </a:rPr>
              <a:t>Slotine</a:t>
            </a:r>
            <a:endParaRPr lang="en-US" sz="20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Recently rejuvenated by </a:t>
            </a:r>
            <a:r>
              <a:rPr lang="en-US" sz="2000" dirty="0" err="1" smtClean="0">
                <a:solidFill>
                  <a:srgbClr val="C00000"/>
                </a:solidFill>
              </a:rPr>
              <a:t>Forni</a:t>
            </a:r>
            <a:r>
              <a:rPr lang="en-US" sz="2000" dirty="0" smtClean="0">
                <a:solidFill>
                  <a:srgbClr val="C00000"/>
                </a:solidFill>
              </a:rPr>
              <a:t> and </a:t>
            </a:r>
            <a:r>
              <a:rPr lang="en-US" sz="2000" dirty="0" err="1" smtClean="0">
                <a:solidFill>
                  <a:srgbClr val="C00000"/>
                </a:solidFill>
              </a:rPr>
              <a:t>Sepulchre</a:t>
            </a:r>
            <a:r>
              <a:rPr lang="en-US" sz="2000" dirty="0" smtClean="0">
                <a:solidFill>
                  <a:srgbClr val="C00000"/>
                </a:solidFill>
              </a:rPr>
              <a:t>, Simpson-</a:t>
            </a:r>
            <a:r>
              <a:rPr lang="en-US" sz="2000" dirty="0" err="1" smtClean="0">
                <a:solidFill>
                  <a:srgbClr val="C00000"/>
                </a:solidFill>
              </a:rPr>
              <a:t>Porco</a:t>
            </a:r>
            <a:r>
              <a:rPr lang="en-US" sz="2000" dirty="0" smtClean="0">
                <a:solidFill>
                  <a:srgbClr val="C00000"/>
                </a:solidFill>
              </a:rPr>
              <a:t> and </a:t>
            </a:r>
            <a:r>
              <a:rPr lang="en-US" sz="2000" dirty="0" err="1" smtClean="0">
                <a:solidFill>
                  <a:srgbClr val="C00000"/>
                </a:solidFill>
              </a:rPr>
              <a:t>Bullo</a:t>
            </a:r>
            <a:r>
              <a:rPr lang="en-US" sz="2000" dirty="0" smtClean="0">
                <a:solidFill>
                  <a:srgbClr val="C00000"/>
                </a:solidFill>
              </a:rPr>
              <a:t>, 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49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4495800" cy="68611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Plant models &amp; Plant models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752600"/>
                <a:ext cx="4826398" cy="4373563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ODEs (or DAEs) describing a dynamical system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𝐮</m:t>
                        </m:r>
                      </m:e>
                    </m:d>
                  </m:oMath>
                </a14:m>
                <a:endParaRPr lang="en-US" sz="2400" b="0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But,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b="0" dirty="0">
                    <a:latin typeface="Calibri" panose="020F0502020204030204" pitchFamily="34" charset="0"/>
                  </a:rPr>
                  <a:t> 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could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e very nonlinear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e described using lookup tables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h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ave explicit switching</a:t>
                </a:r>
              </a:p>
              <a:p>
                <a:pPr lvl="1"/>
                <a:r>
                  <a:rPr lang="en-US" sz="2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be black-box!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Could be modeled using Simulink</a:t>
                </a:r>
                <a:r>
                  <a:rPr lang="en-US" sz="2400" b="0" baseline="30000" dirty="0" smtClean="0">
                    <a:latin typeface="Calibri" panose="020F0502020204030204" pitchFamily="34" charset="0"/>
                  </a:rPr>
                  <a:t>® </a:t>
                </a:r>
                <a:endParaRPr lang="en-US" sz="2700" b="0" dirty="0" smtClean="0">
                  <a:latin typeface="Calibri" panose="020F0502020204030204" pitchFamily="34" charset="0"/>
                </a:endParaRPr>
              </a:p>
              <a:p>
                <a:pPr lvl="1"/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752600"/>
                <a:ext cx="4826398" cy="4373563"/>
              </a:xfrm>
              <a:prstGeom prst="rect">
                <a:avLst/>
              </a:prstGeom>
              <a:blipFill rotWithShape="1">
                <a:blip r:embed="rId2"/>
                <a:stretch>
                  <a:fillRect l="-758" t="-1116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7" descr="http://blogs.olin.edu/studentblog/2008/11/simulink_pumpkin_getto_scar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5" b="7055"/>
          <a:stretch/>
        </p:blipFill>
        <p:spPr bwMode="auto">
          <a:xfrm>
            <a:off x="5211301" y="3507896"/>
            <a:ext cx="3475499" cy="277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R:\SHARED\PTC\MBD\ProjectResources\HILS_Cramas\Info_CRAMAS_TTC-LA\Pictures\IMG_0279[1]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17" r="17993" b="7398"/>
          <a:stretch/>
        </p:blipFill>
        <p:spPr bwMode="auto">
          <a:xfrm>
            <a:off x="5146464" y="457200"/>
            <a:ext cx="354033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</a:t>
            </a:r>
            <a:r>
              <a:rPr lang="en-US" dirty="0" smtClean="0">
                <a:solidFill>
                  <a:srgbClr val="0070C0"/>
                </a:solidFill>
              </a:rPr>
              <a:t>safety verification </a:t>
            </a:r>
            <a:r>
              <a:rPr lang="en-US" dirty="0" smtClean="0"/>
              <a:t>method that is based on </a:t>
            </a:r>
            <a:r>
              <a:rPr lang="en-US" dirty="0" smtClean="0">
                <a:solidFill>
                  <a:srgbClr val="FF0000"/>
                </a:solidFill>
              </a:rPr>
              <a:t>finitely many simulations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Given a trajectory of the system, it would be nice if we could conclude something about the </a:t>
            </a:r>
            <a:r>
              <a:rPr lang="en-US" dirty="0" smtClean="0">
                <a:solidFill>
                  <a:srgbClr val="FF0000"/>
                </a:solidFill>
              </a:rPr>
              <a:t>nearby trajectories </a:t>
            </a:r>
            <a:r>
              <a:rPr lang="en-US" dirty="0" smtClean="0"/>
              <a:t>as well.</a:t>
            </a:r>
            <a:endParaRPr 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5" t="56716" r="27709" b="9467"/>
          <a:stretch/>
        </p:blipFill>
        <p:spPr bwMode="auto">
          <a:xfrm>
            <a:off x="2209800" y="3338944"/>
            <a:ext cx="4627418" cy="275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4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Contraction Metrics </a:t>
            </a:r>
            <a:r>
              <a:rPr lang="en-US" sz="2400" dirty="0" smtClean="0"/>
              <a:t>(</a:t>
            </a:r>
            <a:r>
              <a:rPr lang="en-US" sz="2400" dirty="0" err="1" smtClean="0"/>
              <a:t>Lohmiller</a:t>
            </a:r>
            <a:r>
              <a:rPr lang="en-US" sz="2400" dirty="0" smtClean="0"/>
              <a:t> &amp; </a:t>
            </a:r>
            <a:r>
              <a:rPr lang="en-US" sz="2400" dirty="0" err="1" smtClean="0"/>
              <a:t>Slotine</a:t>
            </a:r>
            <a:r>
              <a:rPr lang="en-US" sz="2400" dirty="0" smtClean="0"/>
              <a:t>, </a:t>
            </a:r>
            <a:r>
              <a:rPr lang="en-US" sz="2400" dirty="0" err="1" smtClean="0"/>
              <a:t>Automatica</a:t>
            </a:r>
            <a:r>
              <a:rPr lang="en-US" sz="2400" dirty="0" smtClean="0"/>
              <a:t>, 98’)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23622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ertificates of asymptotic convergence of trajectories to each other</a:t>
            </a:r>
            <a:endParaRPr lang="en-US" dirty="0"/>
          </a:p>
          <a:p>
            <a:r>
              <a:rPr lang="en-US" dirty="0" smtClean="0"/>
              <a:t>Allows putting tubes around trajectories</a:t>
            </a:r>
          </a:p>
          <a:p>
            <a:r>
              <a:rPr lang="en-US" dirty="0" smtClean="0"/>
              <a:t>Safety verification using finitely many simulations</a:t>
            </a:r>
          </a:p>
          <a:p>
            <a:pPr marL="274320" lvl="1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cf</a:t>
            </a:r>
            <a:r>
              <a:rPr lang="en-US" dirty="0" smtClean="0"/>
              <a:t>.</a:t>
            </a:r>
            <a:r>
              <a:rPr lang="en-US" i="1" dirty="0" smtClean="0"/>
              <a:t>“Verification of annotated models from executions”, </a:t>
            </a:r>
            <a:r>
              <a:rPr lang="en-US" i="1" dirty="0" err="1" smtClean="0"/>
              <a:t>Duggirala</a:t>
            </a:r>
            <a:r>
              <a:rPr lang="en-US" i="1" dirty="0"/>
              <a:t> </a:t>
            </a:r>
            <a:r>
              <a:rPr lang="en-US" i="1" dirty="0" smtClean="0"/>
              <a:t>et.al., EMSOFT 13’</a:t>
            </a:r>
            <a:r>
              <a:rPr lang="en-US" dirty="0" smtClean="0"/>
              <a:t>)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888673" y="5437909"/>
            <a:ext cx="1059872" cy="616527"/>
          </a:xfrm>
          <a:custGeom>
            <a:avLst/>
            <a:gdLst>
              <a:gd name="connsiteX0" fmla="*/ 0 w 1059872"/>
              <a:gd name="connsiteY0" fmla="*/ 0 h 616527"/>
              <a:gd name="connsiteX1" fmla="*/ 353291 w 1059872"/>
              <a:gd name="connsiteY1" fmla="*/ 498764 h 616527"/>
              <a:gd name="connsiteX2" fmla="*/ 1059872 w 1059872"/>
              <a:gd name="connsiteY2" fmla="*/ 616527 h 616527"/>
              <a:gd name="connsiteX3" fmla="*/ 1059872 w 1059872"/>
              <a:gd name="connsiteY3" fmla="*/ 616527 h 61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2" h="616527">
                <a:moveTo>
                  <a:pt x="0" y="0"/>
                </a:moveTo>
                <a:cubicBezTo>
                  <a:pt x="88323" y="198004"/>
                  <a:pt x="176646" y="396009"/>
                  <a:pt x="353291" y="498764"/>
                </a:cubicBezTo>
                <a:cubicBezTo>
                  <a:pt x="529936" y="601519"/>
                  <a:pt x="1059872" y="616527"/>
                  <a:pt x="1059872" y="616527"/>
                </a:cubicBezTo>
                <a:lnTo>
                  <a:pt x="1059872" y="616527"/>
                </a:lnTo>
              </a:path>
            </a:pathLst>
          </a:custGeom>
          <a:noFill/>
          <a:ln w="101600">
            <a:solidFill>
              <a:srgbClr val="0070C0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916382" y="5486400"/>
            <a:ext cx="1011382" cy="571635"/>
          </a:xfrm>
          <a:custGeom>
            <a:avLst/>
            <a:gdLst>
              <a:gd name="connsiteX0" fmla="*/ 0 w 1011382"/>
              <a:gd name="connsiteY0" fmla="*/ 0 h 571635"/>
              <a:gd name="connsiteX1" fmla="*/ 180109 w 1011382"/>
              <a:gd name="connsiteY1" fmla="*/ 339436 h 571635"/>
              <a:gd name="connsiteX2" fmla="*/ 574963 w 1011382"/>
              <a:gd name="connsiteY2" fmla="*/ 540327 h 571635"/>
              <a:gd name="connsiteX3" fmla="*/ 1011382 w 1011382"/>
              <a:gd name="connsiteY3" fmla="*/ 568036 h 57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382" h="571635">
                <a:moveTo>
                  <a:pt x="0" y="0"/>
                </a:moveTo>
                <a:cubicBezTo>
                  <a:pt x="42141" y="124691"/>
                  <a:pt x="84282" y="249382"/>
                  <a:pt x="180109" y="339436"/>
                </a:cubicBezTo>
                <a:cubicBezTo>
                  <a:pt x="275936" y="429490"/>
                  <a:pt x="436418" y="502227"/>
                  <a:pt x="574963" y="540327"/>
                </a:cubicBezTo>
                <a:cubicBezTo>
                  <a:pt x="713509" y="578427"/>
                  <a:pt x="862445" y="573231"/>
                  <a:pt x="1011382" y="568036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994421" y="3886200"/>
            <a:ext cx="4482579" cy="2552038"/>
            <a:chOff x="0" y="0"/>
            <a:chExt cx="5130800" cy="3013710"/>
          </a:xfrm>
        </p:grpSpPr>
        <p:grpSp>
          <p:nvGrpSpPr>
            <p:cNvPr id="28" name="Group 27"/>
            <p:cNvGrpSpPr/>
            <p:nvPr/>
          </p:nvGrpSpPr>
          <p:grpSpPr>
            <a:xfrm>
              <a:off x="0" y="0"/>
              <a:ext cx="5130800" cy="3013710"/>
              <a:chOff x="0" y="0"/>
              <a:chExt cx="5130800" cy="301371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0" y="0"/>
                <a:ext cx="5130800" cy="3013710"/>
                <a:chOff x="0" y="0"/>
                <a:chExt cx="5130800" cy="301371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0" y="0"/>
                  <a:ext cx="5130800" cy="3013710"/>
                  <a:chOff x="0" y="0"/>
                  <a:chExt cx="5130800" cy="3014134"/>
                </a:xfrm>
              </p:grpSpPr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5130800" cy="301413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44" name="Freeform 43"/>
                  <p:cNvSpPr/>
                  <p:nvPr/>
                </p:nvSpPr>
                <p:spPr>
                  <a:xfrm>
                    <a:off x="1176866" y="1134374"/>
                    <a:ext cx="2861668" cy="1469353"/>
                  </a:xfrm>
                  <a:custGeom>
                    <a:avLst/>
                    <a:gdLst>
                      <a:gd name="connsiteX0" fmla="*/ 0 w 2844734"/>
                      <a:gd name="connsiteY0" fmla="*/ 246042 h 1469559"/>
                      <a:gd name="connsiteX1" fmla="*/ 660400 w 2844734"/>
                      <a:gd name="connsiteY1" fmla="*/ 1211242 h 1469559"/>
                      <a:gd name="connsiteX2" fmla="*/ 1253066 w 2844734"/>
                      <a:gd name="connsiteY2" fmla="*/ 1465242 h 1469559"/>
                      <a:gd name="connsiteX3" fmla="*/ 2463800 w 2844734"/>
                      <a:gd name="connsiteY3" fmla="*/ 1067308 h 1469559"/>
                      <a:gd name="connsiteX4" fmla="*/ 2810933 w 2844734"/>
                      <a:gd name="connsiteY4" fmla="*/ 212175 h 1469559"/>
                      <a:gd name="connsiteX5" fmla="*/ 1761066 w 2844734"/>
                      <a:gd name="connsiteY5" fmla="*/ 508 h 1469559"/>
                      <a:gd name="connsiteX6" fmla="*/ 1151466 w 2844734"/>
                      <a:gd name="connsiteY6" fmla="*/ 246042 h 1469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4734" h="1469559">
                        <a:moveTo>
                          <a:pt x="0" y="246042"/>
                        </a:moveTo>
                        <a:cubicBezTo>
                          <a:pt x="225778" y="627042"/>
                          <a:pt x="451556" y="1008042"/>
                          <a:pt x="660400" y="1211242"/>
                        </a:cubicBezTo>
                        <a:cubicBezTo>
                          <a:pt x="869244" y="1414442"/>
                          <a:pt x="952499" y="1489231"/>
                          <a:pt x="1253066" y="1465242"/>
                        </a:cubicBezTo>
                        <a:cubicBezTo>
                          <a:pt x="1553633" y="1441253"/>
                          <a:pt x="2204156" y="1276152"/>
                          <a:pt x="2463800" y="1067308"/>
                        </a:cubicBezTo>
                        <a:cubicBezTo>
                          <a:pt x="2723444" y="858464"/>
                          <a:pt x="2928055" y="389975"/>
                          <a:pt x="2810933" y="212175"/>
                        </a:cubicBezTo>
                        <a:cubicBezTo>
                          <a:pt x="2693811" y="34375"/>
                          <a:pt x="2037644" y="-5136"/>
                          <a:pt x="1761066" y="508"/>
                        </a:cubicBezTo>
                        <a:cubicBezTo>
                          <a:pt x="1484488" y="6152"/>
                          <a:pt x="1317977" y="126097"/>
                          <a:pt x="1151466" y="246042"/>
                        </a:cubicBezTo>
                      </a:path>
                    </a:pathLst>
                  </a:custGeom>
                  <a:noFill/>
                  <a:ln w="276225">
                    <a:solidFill>
                      <a:srgbClr val="FF0000">
                        <a:alpha val="42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1024466" y="1278287"/>
                    <a:ext cx="313267" cy="203200"/>
                  </a:xfrm>
                  <a:prstGeom prst="ellipse">
                    <a:avLst/>
                  </a:prstGeom>
                  <a:solidFill>
                    <a:srgbClr val="FF0000">
                      <a:alpha val="39000"/>
                    </a:srgb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Freeform 38"/>
                <p:cNvSpPr/>
                <p:nvPr/>
              </p:nvSpPr>
              <p:spPr>
                <a:xfrm>
                  <a:off x="1193800" y="1134534"/>
                  <a:ext cx="2844165" cy="1468755"/>
                </a:xfrm>
                <a:custGeom>
                  <a:avLst/>
                  <a:gdLst>
                    <a:gd name="connsiteX0" fmla="*/ 0 w 2844734"/>
                    <a:gd name="connsiteY0" fmla="*/ 246042 h 1469559"/>
                    <a:gd name="connsiteX1" fmla="*/ 660400 w 2844734"/>
                    <a:gd name="connsiteY1" fmla="*/ 1211242 h 1469559"/>
                    <a:gd name="connsiteX2" fmla="*/ 1253066 w 2844734"/>
                    <a:gd name="connsiteY2" fmla="*/ 1465242 h 1469559"/>
                    <a:gd name="connsiteX3" fmla="*/ 2463800 w 2844734"/>
                    <a:gd name="connsiteY3" fmla="*/ 1067308 h 1469559"/>
                    <a:gd name="connsiteX4" fmla="*/ 2810933 w 2844734"/>
                    <a:gd name="connsiteY4" fmla="*/ 212175 h 1469559"/>
                    <a:gd name="connsiteX5" fmla="*/ 1761066 w 2844734"/>
                    <a:gd name="connsiteY5" fmla="*/ 508 h 1469559"/>
                    <a:gd name="connsiteX6" fmla="*/ 1151466 w 2844734"/>
                    <a:gd name="connsiteY6" fmla="*/ 246042 h 146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4734" h="1469559">
                      <a:moveTo>
                        <a:pt x="0" y="246042"/>
                      </a:moveTo>
                      <a:cubicBezTo>
                        <a:pt x="225778" y="627042"/>
                        <a:pt x="451556" y="1008042"/>
                        <a:pt x="660400" y="1211242"/>
                      </a:cubicBezTo>
                      <a:cubicBezTo>
                        <a:pt x="869244" y="1414442"/>
                        <a:pt x="952499" y="1489231"/>
                        <a:pt x="1253066" y="1465242"/>
                      </a:cubicBezTo>
                      <a:cubicBezTo>
                        <a:pt x="1553633" y="1441253"/>
                        <a:pt x="2204156" y="1276152"/>
                        <a:pt x="2463800" y="1067308"/>
                      </a:cubicBezTo>
                      <a:cubicBezTo>
                        <a:pt x="2723444" y="858464"/>
                        <a:pt x="2928055" y="389975"/>
                        <a:pt x="2810933" y="212175"/>
                      </a:cubicBezTo>
                      <a:cubicBezTo>
                        <a:pt x="2693811" y="34375"/>
                        <a:pt x="2037644" y="-5136"/>
                        <a:pt x="1761066" y="508"/>
                      </a:cubicBezTo>
                      <a:cubicBezTo>
                        <a:pt x="1484488" y="6152"/>
                        <a:pt x="1317977" y="126097"/>
                        <a:pt x="1151466" y="246042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77800" y="1388534"/>
                  <a:ext cx="821266" cy="5247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1" name="Oval 30"/>
              <p:cNvSpPr/>
              <p:nvPr/>
            </p:nvSpPr>
            <p:spPr>
              <a:xfrm>
                <a:off x="728133" y="1278466"/>
                <a:ext cx="287655" cy="202812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40267" y="1278466"/>
                <a:ext cx="287655" cy="202565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77800" y="1278466"/>
                <a:ext cx="287655" cy="202565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0" y="1278466"/>
                <a:ext cx="287655" cy="202565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024467" y="1481666"/>
                <a:ext cx="287655" cy="202565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62000" y="1490133"/>
                <a:ext cx="287655" cy="202565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905933" y="1634066"/>
                <a:ext cx="1333132" cy="1188871"/>
              </a:xfrm>
              <a:custGeom>
                <a:avLst/>
                <a:gdLst>
                  <a:gd name="connsiteX0" fmla="*/ 0 w 1333132"/>
                  <a:gd name="connsiteY0" fmla="*/ 0 h 1188871"/>
                  <a:gd name="connsiteX1" fmla="*/ 177800 w 1333132"/>
                  <a:gd name="connsiteY1" fmla="*/ 872067 h 1188871"/>
                  <a:gd name="connsiteX2" fmla="*/ 753533 w 1333132"/>
                  <a:gd name="connsiteY2" fmla="*/ 1185333 h 1188871"/>
                  <a:gd name="connsiteX3" fmla="*/ 1312333 w 1333132"/>
                  <a:gd name="connsiteY3" fmla="*/ 702733 h 1188871"/>
                  <a:gd name="connsiteX4" fmla="*/ 1159933 w 1333132"/>
                  <a:gd name="connsiteY4" fmla="*/ 406400 h 118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132" h="1188871">
                    <a:moveTo>
                      <a:pt x="0" y="0"/>
                    </a:moveTo>
                    <a:cubicBezTo>
                      <a:pt x="26105" y="337256"/>
                      <a:pt x="52211" y="674512"/>
                      <a:pt x="177800" y="872067"/>
                    </a:cubicBezTo>
                    <a:cubicBezTo>
                      <a:pt x="303389" y="1069622"/>
                      <a:pt x="564444" y="1213555"/>
                      <a:pt x="753533" y="1185333"/>
                    </a:cubicBezTo>
                    <a:cubicBezTo>
                      <a:pt x="942622" y="1157111"/>
                      <a:pt x="1244600" y="832555"/>
                      <a:pt x="1312333" y="702733"/>
                    </a:cubicBezTo>
                    <a:cubicBezTo>
                      <a:pt x="1380066" y="572911"/>
                      <a:pt x="1269999" y="489655"/>
                      <a:pt x="1159933" y="406400"/>
                    </a:cubicBezTo>
                  </a:path>
                </a:pathLst>
              </a:custGeom>
              <a:noFill/>
              <a:ln w="247650">
                <a:solidFill>
                  <a:srgbClr val="FF0000">
                    <a:alpha val="51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9" name="Freeform 28"/>
            <p:cNvSpPr/>
            <p:nvPr/>
          </p:nvSpPr>
          <p:spPr>
            <a:xfrm>
              <a:off x="905933" y="1634066"/>
              <a:ext cx="1333132" cy="1188871"/>
            </a:xfrm>
            <a:custGeom>
              <a:avLst/>
              <a:gdLst>
                <a:gd name="connsiteX0" fmla="*/ 0 w 1333132"/>
                <a:gd name="connsiteY0" fmla="*/ 0 h 1188871"/>
                <a:gd name="connsiteX1" fmla="*/ 177800 w 1333132"/>
                <a:gd name="connsiteY1" fmla="*/ 872067 h 1188871"/>
                <a:gd name="connsiteX2" fmla="*/ 753533 w 1333132"/>
                <a:gd name="connsiteY2" fmla="*/ 1185333 h 1188871"/>
                <a:gd name="connsiteX3" fmla="*/ 1312333 w 1333132"/>
                <a:gd name="connsiteY3" fmla="*/ 702733 h 1188871"/>
                <a:gd name="connsiteX4" fmla="*/ 1159933 w 1333132"/>
                <a:gd name="connsiteY4" fmla="*/ 406400 h 11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32" h="1188871">
                  <a:moveTo>
                    <a:pt x="0" y="0"/>
                  </a:moveTo>
                  <a:cubicBezTo>
                    <a:pt x="26105" y="337256"/>
                    <a:pt x="52211" y="674512"/>
                    <a:pt x="177800" y="872067"/>
                  </a:cubicBezTo>
                  <a:cubicBezTo>
                    <a:pt x="303389" y="1069622"/>
                    <a:pt x="564444" y="1213555"/>
                    <a:pt x="753533" y="1185333"/>
                  </a:cubicBezTo>
                  <a:cubicBezTo>
                    <a:pt x="942622" y="1157111"/>
                    <a:pt x="1244600" y="832555"/>
                    <a:pt x="1312333" y="702733"/>
                  </a:cubicBezTo>
                  <a:cubicBezTo>
                    <a:pt x="1380066" y="572911"/>
                    <a:pt x="1269999" y="489655"/>
                    <a:pt x="1159933" y="406400"/>
                  </a:cubicBezTo>
                </a:path>
              </a:pathLst>
            </a:custGeom>
            <a:noFill/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6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How do we establish contraction?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err="1" smtClean="0">
                    <a:latin typeface="Calibri" panose="020F0502020204030204" pitchFamily="34" charset="0"/>
                  </a:rPr>
                  <a:t>Autobisimulation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 functions 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Lyapunov function on the “difference space”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US" sz="2400" b="1" dirty="0" smtClean="0">
                    <a:latin typeface="Calibri" panose="020F0502020204030204" pitchFamily="34" charset="0"/>
                  </a:rPr>
                  <a:t>, </a:t>
                </a:r>
                <a:r>
                  <a:rPr lang="en-US" sz="2400" dirty="0" smtClean="0">
                    <a:latin typeface="Calibri" panose="020F0502020204030204" pitchFamily="34" charset="0"/>
                  </a:rPr>
                  <a:t>make a copy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0" smtClean="0">
                            <a:latin typeface="Cambria Math"/>
                          </a:rPr>
                          <m:t>𝐲</m:t>
                        </m:r>
                      </m:e>
                    </m:acc>
                    <m:r>
                      <a:rPr lang="en-US" sz="2400" b="1" i="0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1" i="0" smtClean="0">
                        <a:latin typeface="Cambria Math"/>
                      </a:rPr>
                      <m:t>𝐲</m:t>
                    </m:r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𝐳</m:t>
                    </m:r>
                    <m:r>
                      <a:rPr lang="en-US" sz="2400" b="1" i="0" smtClean="0">
                        <a:latin typeface="Cambria Math"/>
                      </a:rPr>
                      <m:t>=</m:t>
                    </m:r>
                    <m:r>
                      <a:rPr lang="en-US" sz="2400" b="1" i="0" smtClean="0">
                        <a:latin typeface="Cambria Math"/>
                      </a:rPr>
                      <m:t>𝐱</m:t>
                    </m:r>
                    <m:r>
                      <a:rPr lang="en-US" sz="2400" b="1" i="0" smtClean="0">
                        <a:latin typeface="Cambria Math"/>
                      </a:rPr>
                      <m:t>−</m:t>
                    </m:r>
                    <m:r>
                      <a:rPr lang="en-US" sz="2400" b="1" i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en-US" sz="2400" b="1" dirty="0" smtClean="0">
                    <a:latin typeface="Calibri" panose="020F0502020204030204" pitchFamily="34" charset="0"/>
                  </a:rPr>
                  <a:t>, </a:t>
                </a:r>
                <a:r>
                  <a:rPr lang="en-US" sz="2400" dirty="0" smtClean="0">
                    <a:latin typeface="Calibri" panose="020F0502020204030204" pitchFamily="34" charset="0"/>
                  </a:rPr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0" smtClean="0">
                            <a:latin typeface="Cambria Math"/>
                          </a:rPr>
                          <m:t>𝐳</m:t>
                        </m:r>
                      </m:e>
                    </m:acc>
                    <m:r>
                      <a:rPr lang="en-US" sz="2400" b="1" i="0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𝐴</m:t>
                    </m:r>
                    <m:r>
                      <a:rPr lang="en-US" sz="2400" b="1" i="0" smtClean="0">
                        <a:latin typeface="Cambria Math"/>
                      </a:rPr>
                      <m:t>𝐳</m:t>
                    </m:r>
                  </m:oMath>
                </a14:m>
                <a:endParaRPr lang="en-US" sz="2400" b="1" dirty="0" smtClean="0">
                  <a:latin typeface="Calibri" panose="020F0502020204030204" pitchFamily="34" charset="0"/>
                </a:endParaRP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Find Lyapunov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𝐳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/>
                          </a:rPr>
                          <m:t>𝐳</m:t>
                        </m:r>
                      </m:e>
                    </m:acc>
                    <m:r>
                      <a:rPr lang="en-US" sz="2400" b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𝐴</m:t>
                    </m:r>
                    <m:r>
                      <a:rPr lang="en-US" sz="2400" b="1">
                        <a:latin typeface="Cambria Math"/>
                      </a:rPr>
                      <m:t>𝐳</m:t>
                    </m:r>
                  </m:oMath>
                </a14:m>
                <a:r>
                  <a:rPr lang="en-US" sz="2400" b="1" dirty="0" smtClean="0">
                    <a:latin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/>
                          </a:rPr>
                          <m:t>𝐳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Calibri" panose="020F0502020204030204" pitchFamily="34" charset="0"/>
                  </a:rPr>
                  <a:t>shows that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→∞,  </m:t>
                    </m:r>
                    <m:r>
                      <a:rPr lang="en-US" sz="2400" b="1" i="0" smtClean="0">
                        <a:latin typeface="Cambria Math"/>
                      </a:rPr>
                      <m:t>𝐳</m:t>
                    </m:r>
                    <m:r>
                      <a:rPr lang="en-US" sz="2400" b="0" i="1" smtClean="0">
                        <a:latin typeface="Cambria Math"/>
                      </a:rPr>
                      <m:t> →0</m:t>
                    </m:r>
                  </m:oMath>
                </a14:m>
                <a:r>
                  <a:rPr lang="en-US" sz="2400" dirty="0" smtClean="0">
                    <a:latin typeface="Calibri" panose="020F0502020204030204" pitchFamily="34" charset="0"/>
                  </a:rPr>
                  <a:t>, i.e.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/>
                          </a:rPr>
                          <m:t>𝐱</m:t>
                        </m:r>
                        <m:r>
                          <a:rPr lang="en-US" sz="2400">
                            <a:latin typeface="Cambria Math"/>
                          </a:rPr>
                          <m:t>−</m:t>
                        </m:r>
                        <m:r>
                          <a:rPr lang="en-US" sz="2400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sz="2400" b="0" i="0" smtClean="0">
                        <a:latin typeface="Cambria Math"/>
                      </a:rPr>
                      <m:t> →0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Very easy to find for linear systems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So how hard can it be for nonlinear systems?</a:t>
                </a:r>
              </a:p>
              <a:p>
                <a:pPr marL="274320" lvl="1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  <a:blipFill rotWithShape="1">
                <a:blip r:embed="rId2"/>
                <a:stretch>
                  <a:fillRect l="-440"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876798" y="5308937"/>
            <a:ext cx="3925021" cy="101566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none" spc="-60" baseline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Seminal work on </a:t>
            </a:r>
            <a:r>
              <a:rPr lang="en-US" sz="2000" dirty="0" err="1" smtClean="0">
                <a:solidFill>
                  <a:srgbClr val="C00000"/>
                </a:solidFill>
              </a:rPr>
              <a:t>bisimulation</a:t>
            </a:r>
            <a:r>
              <a:rPr lang="en-US" sz="2000" dirty="0" smtClean="0">
                <a:solidFill>
                  <a:srgbClr val="C00000"/>
                </a:solidFill>
              </a:rPr>
              <a:t> functions by Girard and Pappas 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52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Nonlinear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305800" cy="50292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Autobisimulation functions almost impossible to find for nonlinear systems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“Why” needs reading papers on differential geometry, topology, geometric control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Contraction metrics alternative to </a:t>
                </a:r>
                <a:r>
                  <a:rPr lang="en-US" sz="2400" b="0" dirty="0" err="1" smtClean="0">
                    <a:latin typeface="Calibri" panose="020F0502020204030204" pitchFamily="34" charset="0"/>
                  </a:rPr>
                  <a:t>autobisimulation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 functions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Intuition: Instead of a difference system, look at the differential system</a:t>
                </a:r>
              </a:p>
              <a:p>
                <a:r>
                  <a:rPr lang="en-US" sz="2400" b="0" dirty="0" err="1" smtClean="0">
                    <a:latin typeface="Calibri" panose="020F0502020204030204" pitchFamily="34" charset="0"/>
                  </a:rPr>
                  <a:t>Slotine’s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 idea: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𝑓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1" i="0" smtClean="0">
                        <a:latin typeface="Cambria Math"/>
                      </a:rPr>
                      <m:t>𝐱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800" b="1" i="0" smtClean="0">
                            <a:latin typeface="Cambria Math"/>
                          </a:rPr>
                          <m:t>𝐱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𝜕</m:t>
                        </m:r>
                        <m:r>
                          <a:rPr lang="en-US" sz="2800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𝛿</m:t>
                    </m:r>
                    <m:r>
                      <a:rPr lang="en-US" sz="2800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US" sz="2800" b="0" dirty="0" smtClean="0">
                    <a:latin typeface="Calibri" panose="020F0502020204030204" pitchFamily="34" charset="0"/>
                  </a:rPr>
                  <a:t> </a:t>
                </a:r>
              </a:p>
              <a:p>
                <a:pPr lvl="1"/>
                <a:endParaRPr lang="en-US" sz="2100" b="0" dirty="0" smtClean="0">
                  <a:latin typeface="Calibri" panose="020F0502020204030204" pitchFamily="34" charset="0"/>
                </a:endParaRPr>
              </a:p>
              <a:p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274320" lvl="1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305800" cy="5029200"/>
              </a:xfrm>
              <a:prstGeom prst="rect">
                <a:avLst/>
              </a:prstGeom>
              <a:blipFill rotWithShape="1">
                <a:blip r:embed="rId2"/>
                <a:stretch>
                  <a:fillRect l="-440" t="-970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2895600" y="4724400"/>
            <a:ext cx="838200" cy="12192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0" y="5100935"/>
            <a:ext cx="522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Find “Lyapunov function” for this system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53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Contraction metrics for nonlinear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305800" cy="48768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Contraction metric form: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𝛿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400" b="0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𝛿</m:t>
                    </m:r>
                    <m:r>
                      <a:rPr lang="en-US" sz="2400" b="1" i="0" smtClean="0">
                        <a:latin typeface="Cambria Math"/>
                      </a:rPr>
                      <m:t>𝐱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Properties (much like Lyapunov functions)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≻0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≺0</m:t>
                    </m:r>
                  </m:oMath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Key difference: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1" i="0" smtClean="0">
                        <a:latin typeface="Cambria Math"/>
                      </a:rPr>
                      <m:t>𝐱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 is a matrix of polynomials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How to find these? </a:t>
                </a:r>
              </a:p>
              <a:p>
                <a:pPr lvl="1"/>
                <a:r>
                  <a:rPr lang="en-US" sz="2100" dirty="0" err="1" smtClean="0">
                    <a:latin typeface="Calibri" panose="020F0502020204030204" pitchFamily="34" charset="0"/>
                  </a:rPr>
                  <a:t>Aylward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, </a:t>
                </a:r>
                <a:r>
                  <a:rPr lang="en-US" sz="2100" dirty="0" err="1" smtClean="0">
                    <a:latin typeface="Calibri" panose="020F0502020204030204" pitchFamily="34" charset="0"/>
                  </a:rPr>
                  <a:t>Parrilo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, </a:t>
                </a:r>
                <a:r>
                  <a:rPr lang="en-US" sz="2100" dirty="0" err="1" smtClean="0">
                    <a:latin typeface="Calibri" panose="020F0502020204030204" pitchFamily="34" charset="0"/>
                  </a:rPr>
                  <a:t>Slotine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: based on </a:t>
                </a:r>
                <a:r>
                  <a:rPr lang="en-US" sz="2100" dirty="0" err="1" smtClean="0">
                    <a:latin typeface="Calibri" panose="020F0502020204030204" pitchFamily="34" charset="0"/>
                  </a:rPr>
                  <a:t>SoS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 optimization [</a:t>
                </a:r>
                <a:r>
                  <a:rPr lang="en-US" sz="2100" i="1" dirty="0" err="1" smtClean="0">
                    <a:latin typeface="Calibri" panose="020F0502020204030204" pitchFamily="34" charset="0"/>
                  </a:rPr>
                  <a:t>Automatica</a:t>
                </a:r>
                <a:r>
                  <a:rPr lang="en-US" sz="2100" i="1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‘08]</a:t>
                </a:r>
              </a:p>
              <a:p>
                <a:pPr lvl="1"/>
                <a:r>
                  <a:rPr lang="en-US" sz="2100" b="0" dirty="0" smtClean="0">
                    <a:latin typeface="Calibri" panose="020F0502020204030204" pitchFamily="34" charset="0"/>
                  </a:rPr>
                  <a:t>Works for polynomial dynamical systems</a:t>
                </a:r>
              </a:p>
              <a:p>
                <a:pPr lvl="1"/>
                <a:r>
                  <a:rPr lang="en-US" sz="2100" dirty="0" smtClean="0">
                    <a:latin typeface="Calibri" panose="020F0502020204030204" pitchFamily="34" charset="0"/>
                  </a:rPr>
                  <a:t>What about </a:t>
                </a:r>
                <a:r>
                  <a:rPr lang="en-US" sz="2100" dirty="0" err="1" smtClean="0">
                    <a:latin typeface="Calibri" panose="020F0502020204030204" pitchFamily="34" charset="0"/>
                  </a:rPr>
                  <a:t>nonpolynomial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?</a:t>
                </a:r>
                <a:endParaRPr lang="en-US" sz="2100" b="0" dirty="0" smtClean="0">
                  <a:latin typeface="Calibri" panose="020F0502020204030204" pitchFamily="34" charset="0"/>
                </a:endParaRPr>
              </a:p>
              <a:p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274320" lvl="1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305800" cy="4876800"/>
              </a:xfrm>
              <a:prstGeom prst="rect">
                <a:avLst/>
              </a:prstGeom>
              <a:blipFill rotWithShape="1">
                <a:blip r:embed="rId2"/>
                <a:stretch>
                  <a:fillRect l="-440" t="-1000" b="-4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54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By now, you know the answer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610600" cy="48768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Use simulations!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as a template of polynomials 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Once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US" sz="2400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is a concrete simulation trace:</a:t>
                </a:r>
                <a:endParaRPr lang="en-US" sz="2400" dirty="0" smtClean="0">
                  <a:latin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≻0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 : becomes a Linear Matrix Inequality (LMI)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≺0 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: also becomes an LMI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Use </a:t>
                </a:r>
                <a:r>
                  <a:rPr lang="en-US" sz="2400" b="0" dirty="0" err="1" smtClean="0">
                    <a:latin typeface="Calibri" panose="020F0502020204030204" pitchFamily="34" charset="0"/>
                  </a:rPr>
                  <a:t>semidefinite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 programming solvers (</a:t>
                </a:r>
                <a:r>
                  <a:rPr lang="en-US" sz="2400" b="0" dirty="0" err="1" smtClean="0">
                    <a:latin typeface="Calibri" panose="020F0502020204030204" pitchFamily="34" charset="0"/>
                  </a:rPr>
                  <a:t>SeDuMi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, SDPT3)</a:t>
                </a:r>
              </a:p>
              <a:p>
                <a:r>
                  <a:rPr lang="en-US" sz="2400" b="0" dirty="0" smtClean="0">
                    <a:latin typeface="Calibri" panose="020F0502020204030204" pitchFamily="34" charset="0"/>
                  </a:rPr>
                  <a:t>Verifying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≻0 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4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b="0" i="1">
                        <a:latin typeface="Cambria Math"/>
                      </a:rPr>
                      <m:t>≺0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 with </a:t>
                </a:r>
                <a:r>
                  <a:rPr lang="en-US" sz="2400" b="0" dirty="0" err="1" smtClean="0">
                    <a:latin typeface="Calibri" panose="020F0502020204030204" pitchFamily="34" charset="0"/>
                  </a:rPr>
                  <a:t>dReal</a:t>
                </a:r>
                <a:r>
                  <a:rPr lang="en-US" sz="2400" b="0" dirty="0" smtClean="0">
                    <a:latin typeface="Calibri" panose="020F0502020204030204" pitchFamily="34" charset="0"/>
                  </a:rPr>
                  <a:t> more involved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Get characteristic function of the matrices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Check eigenvalues are positive (resp. negative) over all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𝐱</m:t>
                    </m:r>
                  </m:oMath>
                </a14:m>
                <a:endParaRPr lang="en-US" sz="2400" b="1" dirty="0" smtClean="0">
                  <a:latin typeface="Calibri" panose="020F0502020204030204" pitchFamily="34" charset="0"/>
                </a:endParaRPr>
              </a:p>
              <a:p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274320" lvl="1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400" b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610600" cy="4876800"/>
              </a:xfrm>
              <a:prstGeom prst="rect">
                <a:avLst/>
              </a:prstGeom>
              <a:blipFill rotWithShape="1">
                <a:blip r:embed="rId2"/>
                <a:stretch>
                  <a:fillRect l="-425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55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14894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4267200"/>
            <a:ext cx="8305800" cy="1905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Found contraction metric valid over initial set of states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752 traces, &lt; 8 minutes to find the contraction metric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A little over 2 hours to verify it with </a:t>
            </a:r>
            <a:r>
              <a:rPr lang="en-US" sz="2400" b="0" dirty="0" err="1" smtClean="0">
                <a:latin typeface="Calibri" panose="020F0502020204030204" pitchFamily="34" charset="0"/>
              </a:rPr>
              <a:t>dReal</a:t>
            </a:r>
            <a:endParaRPr lang="en-US" sz="2400" b="0" dirty="0" smtClean="0">
              <a:latin typeface="Calibri" panose="020F0502020204030204" pitchFamily="34" charset="0"/>
            </a:endParaRPr>
          </a:p>
          <a:p>
            <a:pPr marL="274320" lvl="1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458200" cy="2052638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What’s in it for you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sz="4000" dirty="0" smtClean="0">
                <a:solidFill>
                  <a:srgbClr val="FF0000"/>
                </a:solidFill>
              </a:rPr>
              <a:t>Future</a:t>
            </a:r>
            <a:endParaRPr lang="en-US" sz="4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76168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Explore more simulation-guided techniques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610600" cy="4876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Calibri" panose="020F0502020204030204" pitchFamily="34" charset="0"/>
              </a:rPr>
              <a:t>Simulation-guided Formal Analysis shows a lot of promise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Several future directions we are looking at:</a:t>
            </a:r>
          </a:p>
          <a:p>
            <a:pPr lvl="1"/>
            <a:r>
              <a:rPr lang="en-US" sz="2400" dirty="0" smtClean="0">
                <a:latin typeface="Calibri" panose="020F0502020204030204" pitchFamily="34" charset="0"/>
              </a:rPr>
              <a:t>Compositional approaches for barrier certificates (collaboration with Salar Moarref, </a:t>
            </a:r>
            <a:r>
              <a:rPr lang="en-US" sz="2400" dirty="0" err="1" smtClean="0">
                <a:latin typeface="Calibri" panose="020F0502020204030204" pitchFamily="34" charset="0"/>
              </a:rPr>
              <a:t>Ufuk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</a:rPr>
              <a:t>Topcu</a:t>
            </a:r>
            <a:r>
              <a:rPr lang="en-US" sz="2400" dirty="0" smtClean="0">
                <a:latin typeface="Calibri" panose="020F0502020204030204" pitchFamily="34" charset="0"/>
              </a:rPr>
              <a:t>, and Rajeev </a:t>
            </a:r>
            <a:r>
              <a:rPr lang="en-US" sz="2400" dirty="0" err="1" smtClean="0">
                <a:latin typeface="Calibri" panose="020F0502020204030204" pitchFamily="34" charset="0"/>
              </a:rPr>
              <a:t>Alur</a:t>
            </a:r>
            <a:r>
              <a:rPr lang="en-US" sz="2400" dirty="0" smtClean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en-US" sz="2400" b="0" dirty="0" smtClean="0">
                <a:latin typeface="Calibri" panose="020F0502020204030204" pitchFamily="34" charset="0"/>
              </a:rPr>
              <a:t>Using simulation-guided forward invariants to guide proofs of hybrid systems (collaboration with Nikos Arechiga, Bruce Krogh, Andre </a:t>
            </a:r>
            <a:r>
              <a:rPr lang="en-US" sz="2400" b="0" dirty="0" err="1" smtClean="0">
                <a:latin typeface="Calibri" panose="020F0502020204030204" pitchFamily="34" charset="0"/>
              </a:rPr>
              <a:t>Platzer</a:t>
            </a:r>
            <a:r>
              <a:rPr lang="en-US" sz="2400" b="0" dirty="0" smtClean="0">
                <a:latin typeface="Calibri" panose="020F0502020204030204" pitchFamily="34" charset="0"/>
              </a:rPr>
              <a:t> at CMU)</a:t>
            </a:r>
          </a:p>
          <a:p>
            <a:pPr lvl="1"/>
            <a:r>
              <a:rPr lang="en-US" sz="2400" dirty="0" smtClean="0">
                <a:latin typeface="Calibri" panose="020F0502020204030204" pitchFamily="34" charset="0"/>
              </a:rPr>
              <a:t>Learning temporal classifiers from traces</a:t>
            </a:r>
          </a:p>
          <a:p>
            <a:pPr lvl="1"/>
            <a:r>
              <a:rPr lang="en-US" sz="2400" dirty="0" smtClean="0">
                <a:latin typeface="Calibri" panose="020F0502020204030204" pitchFamily="34" charset="0"/>
              </a:rPr>
              <a:t>Simulation-guided conformance/equivalence checking (collaboration with </a:t>
            </a:r>
            <a:r>
              <a:rPr lang="en-US" sz="2400" dirty="0" err="1" smtClean="0">
                <a:latin typeface="Calibri" panose="020F0502020204030204" pitchFamily="34" charset="0"/>
              </a:rPr>
              <a:t>Rupak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</a:rPr>
              <a:t>Majumdar</a:t>
            </a:r>
            <a:r>
              <a:rPr lang="en-US" sz="2400" dirty="0" smtClean="0">
                <a:latin typeface="Calibri" panose="020F0502020204030204" pitchFamily="34" charset="0"/>
              </a:rPr>
              <a:t>, Georgios </a:t>
            </a:r>
            <a:r>
              <a:rPr lang="en-US" sz="2400" dirty="0" err="1" smtClean="0">
                <a:latin typeface="Calibri" panose="020F0502020204030204" pitchFamily="34" charset="0"/>
              </a:rPr>
              <a:t>Fainekos</a:t>
            </a:r>
            <a:r>
              <a:rPr lang="en-US" sz="2400" dirty="0" smtClean="0">
                <a:latin typeface="Calibri" panose="020F0502020204030204" pitchFamily="34" charset="0"/>
              </a:rPr>
              <a:t>)</a:t>
            </a:r>
            <a:endParaRPr lang="en-US" sz="2400" b="0" dirty="0">
              <a:latin typeface="Calibri" panose="020F0502020204030204" pitchFamily="34" charset="0"/>
            </a:endParaRPr>
          </a:p>
          <a:p>
            <a:r>
              <a:rPr lang="en-US" sz="2400" b="0" dirty="0" smtClean="0">
                <a:latin typeface="Calibri" panose="020F0502020204030204" pitchFamily="34" charset="0"/>
              </a:rPr>
              <a:t>Can you use </a:t>
            </a:r>
            <a:r>
              <a:rPr lang="en-US" sz="2400" b="0" dirty="0" err="1" smtClean="0">
                <a:latin typeface="Calibri" panose="020F0502020204030204" pitchFamily="34" charset="0"/>
              </a:rPr>
              <a:t>SiGFA</a:t>
            </a:r>
            <a:r>
              <a:rPr lang="en-US" sz="2400" b="0" dirty="0" smtClean="0">
                <a:latin typeface="Calibri" panose="020F0502020204030204" pitchFamily="34" charset="0"/>
              </a:rPr>
              <a:t> for your work?</a:t>
            </a:r>
          </a:p>
          <a:p>
            <a:pPr marL="274320" lvl="1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914082"/>
          </a:xfrm>
        </p:spPr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SiGFA</a:t>
            </a:r>
            <a:r>
              <a:rPr lang="en-US" dirty="0" smtClean="0"/>
              <a:t>: Challenge problems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279145"/>
            <a:ext cx="8610600" cy="4876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914400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defTabSz="914400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defTabSz="914400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>
                <a:latin typeface="Calibri" panose="020F0502020204030204" pitchFamily="34" charset="0"/>
              </a:rPr>
              <a:t>Abstractions </a:t>
            </a:r>
            <a:r>
              <a:rPr lang="en-US" b="0" dirty="0">
                <a:latin typeface="Calibri" panose="020F0502020204030204" pitchFamily="34" charset="0"/>
              </a:rPr>
              <a:t>with formal </a:t>
            </a:r>
            <a:r>
              <a:rPr lang="en-US" b="0" dirty="0" smtClean="0">
                <a:latin typeface="Calibri" panose="020F0502020204030204" pitchFamily="34" charset="0"/>
              </a:rPr>
              <a:t>guarantees</a:t>
            </a:r>
          </a:p>
          <a:p>
            <a:r>
              <a:rPr lang="en-US" b="0" dirty="0" smtClean="0">
                <a:latin typeface="Calibri" panose="020F0502020204030204" pitchFamily="34" charset="0"/>
              </a:rPr>
              <a:t>Abstract system: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satisfies </a:t>
            </a:r>
            <a:r>
              <a:rPr lang="en-US" dirty="0">
                <a:latin typeface="Calibri" panose="020F0502020204030204" pitchFamily="34" charset="0"/>
              </a:rPr>
              <a:t>same </a:t>
            </a:r>
            <a:r>
              <a:rPr lang="en-US" dirty="0" smtClean="0">
                <a:latin typeface="Calibri" panose="020F0502020204030204" pitchFamily="34" charset="0"/>
              </a:rPr>
              <a:t>temporal requirements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has </a:t>
            </a:r>
            <a:r>
              <a:rPr lang="en-US" dirty="0">
                <a:latin typeface="Calibri" panose="020F0502020204030204" pitchFamily="34" charset="0"/>
              </a:rPr>
              <a:t>similar transient </a:t>
            </a:r>
            <a:r>
              <a:rPr lang="en-US" dirty="0" smtClean="0">
                <a:latin typeface="Calibri" panose="020F0502020204030204" pitchFamily="34" charset="0"/>
              </a:rPr>
              <a:t>behavior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converges to original system  asymptotically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i</a:t>
            </a:r>
            <a:r>
              <a:rPr lang="en-US" dirty="0" smtClean="0">
                <a:latin typeface="Calibri" panose="020F0502020204030204" pitchFamily="34" charset="0"/>
              </a:rPr>
              <a:t>s stability-preserving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is an over-approximation</a:t>
            </a:r>
          </a:p>
          <a:p>
            <a:r>
              <a:rPr lang="en-US" b="0" dirty="0" smtClean="0">
                <a:latin typeface="Calibri" panose="020F0502020204030204" pitchFamily="34" charset="0"/>
              </a:rPr>
              <a:t>Reachable </a:t>
            </a:r>
            <a:r>
              <a:rPr lang="en-US" b="0" dirty="0">
                <a:latin typeface="Calibri" panose="020F0502020204030204" pitchFamily="34" charset="0"/>
              </a:rPr>
              <a:t>set </a:t>
            </a:r>
            <a:r>
              <a:rPr lang="en-US" b="0" dirty="0" smtClean="0">
                <a:latin typeface="Calibri" panose="020F0502020204030204" pitchFamily="34" charset="0"/>
              </a:rPr>
              <a:t>estimation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Polynomial &amp; </a:t>
            </a:r>
            <a:r>
              <a:rPr lang="en-US" dirty="0" err="1" smtClean="0">
                <a:latin typeface="Calibri" panose="020F0502020204030204" pitchFamily="34" charset="0"/>
              </a:rPr>
              <a:t>Nonpolynomial</a:t>
            </a:r>
            <a:r>
              <a:rPr lang="en-US" dirty="0" smtClean="0">
                <a:latin typeface="Calibri" panose="020F0502020204030204" pitchFamily="34" charset="0"/>
              </a:rPr>
              <a:t> dynamics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Delay </a:t>
            </a:r>
            <a:r>
              <a:rPr lang="en-US" dirty="0">
                <a:latin typeface="Calibri" panose="020F0502020204030204" pitchFamily="34" charset="0"/>
              </a:rPr>
              <a:t>Differential </a:t>
            </a:r>
            <a:r>
              <a:rPr lang="en-US" dirty="0" smtClean="0">
                <a:latin typeface="Calibri" panose="020F0502020204030204" pitchFamily="34" charset="0"/>
              </a:rPr>
              <a:t>Equations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</a:rPr>
              <a:t>Lookup Tables</a:t>
            </a:r>
            <a:endParaRPr lang="en-US" sz="2400" b="0" dirty="0" smtClean="0">
              <a:latin typeface="Calibri" panose="020F0502020204030204" pitchFamily="34" charset="0"/>
            </a:endParaRPr>
          </a:p>
          <a:p>
            <a:pPr marL="274320" lvl="1" indent="0">
              <a:buFont typeface="Wingdings 3"/>
              <a:buNone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0" indent="0">
              <a:buFont typeface="Wingdings 3"/>
              <a:buNone/>
            </a:pPr>
            <a:endParaRPr lang="en-US" sz="2400" b="0" dirty="0" smtClean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59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5791200" cy="76168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</a:rPr>
              <a:t>ontroller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219200"/>
            <a:ext cx="6934200" cy="4419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Before 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M</a:t>
            </a:r>
            <a:r>
              <a: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odel-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B</a:t>
            </a:r>
            <a:r>
              <a: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ased </a:t>
            </a:r>
            <a:r>
              <a:rPr lang="en-US" sz="2400" b="0" dirty="0" smtClean="0">
                <a:solidFill>
                  <a:srgbClr val="C00000"/>
                </a:solidFill>
                <a:latin typeface="Calibri" panose="020F0502020204030204" pitchFamily="34" charset="0"/>
              </a:rPr>
              <a:t>D</a:t>
            </a:r>
            <a:r>
              <a: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evelopment </a:t>
            </a: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Soup of C functions including scheduler, event queues, interrupts, actual functionality, etc.</a:t>
            </a: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All communication through global variables</a:t>
            </a: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Mixture of time and event-triggered functions</a:t>
            </a:r>
          </a:p>
          <a:p>
            <a:r>
              <a:rPr lang="en-US" sz="2400" b="0" dirty="0" smtClean="0">
                <a:latin typeface="Calibri" panose="020F0502020204030204" pitchFamily="34" charset="0"/>
              </a:rPr>
              <a:t>With </a:t>
            </a:r>
            <a:r>
              <a:rPr lang="en-US" sz="2400" b="0" dirty="0">
                <a:solidFill>
                  <a:srgbClr val="C00000"/>
                </a:solidFill>
                <a:latin typeface="Calibri" panose="020F0502020204030204" pitchFamily="34" charset="0"/>
              </a:rPr>
              <a:t>M</a:t>
            </a:r>
            <a:r>
              <a:rPr lang="en-US" sz="2400" b="0" dirty="0">
                <a:latin typeface="Calibri" panose="020F0502020204030204" pitchFamily="34" charset="0"/>
              </a:rPr>
              <a:t>odel-</a:t>
            </a:r>
            <a:r>
              <a:rPr lang="en-US" sz="2400" b="0" dirty="0">
                <a:solidFill>
                  <a:srgbClr val="C00000"/>
                </a:solidFill>
                <a:latin typeface="Calibri" panose="020F0502020204030204" pitchFamily="34" charset="0"/>
              </a:rPr>
              <a:t>B</a:t>
            </a:r>
            <a:r>
              <a:rPr lang="en-US" sz="2400" b="0" dirty="0">
                <a:latin typeface="Calibri" panose="020F0502020204030204" pitchFamily="34" charset="0"/>
              </a:rPr>
              <a:t>ased </a:t>
            </a:r>
            <a:r>
              <a:rPr lang="en-US" sz="2400" b="0" dirty="0">
                <a:solidFill>
                  <a:srgbClr val="C00000"/>
                </a:solidFill>
                <a:latin typeface="Calibri" panose="020F0502020204030204" pitchFamily="34" charset="0"/>
              </a:rPr>
              <a:t>D</a:t>
            </a:r>
            <a:r>
              <a:rPr lang="en-US" sz="2400" b="0" dirty="0">
                <a:latin typeface="Calibri" panose="020F0502020204030204" pitchFamily="34" charset="0"/>
              </a:rPr>
              <a:t>evelopment </a:t>
            </a:r>
            <a:endParaRPr lang="en-US" sz="2400" b="0" dirty="0" smtClean="0">
              <a:latin typeface="Calibri" panose="020F0502020204030204" pitchFamily="34" charset="0"/>
            </a:endParaRP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Block-diagram based language such as Simulink®</a:t>
            </a: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Hierarchical design</a:t>
            </a:r>
          </a:p>
          <a:p>
            <a:pPr lvl="1"/>
            <a:r>
              <a:rPr lang="en-US" sz="2100" dirty="0" smtClean="0">
                <a:solidFill>
                  <a:schemeClr val="tx1"/>
                </a:solidFill>
                <a:latin typeface="Calibri" panose="020F0502020204030204" pitchFamily="34" charset="0"/>
              </a:rPr>
              <a:t>Time-triggered and event-triggered modules</a:t>
            </a:r>
          </a:p>
          <a:p>
            <a:pPr lvl="1"/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Automatic Code Generation</a:t>
            </a:r>
          </a:p>
          <a:p>
            <a:pPr lvl="1"/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Closed-loop testing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8" name="Picture 2" descr="http://ars.els-cdn.com/content/image/1-s2.0-S0960148102000708-gr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3810000"/>
            <a:ext cx="2619375" cy="21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6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5791200" cy="83851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you! Questions?</a:t>
            </a:r>
            <a:endParaRPr lang="en-US" sz="4800" dirty="0"/>
          </a:p>
        </p:txBody>
      </p:sp>
      <p:pic>
        <p:nvPicPr>
          <p:cNvPr id="6" name="Picture 8" descr="http://xorl.files.wordpress.com/2011/03/img11.gif?w=70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600075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60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45" y="76200"/>
            <a:ext cx="5791200" cy="83788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How are controllers designed in MBD?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100638"/>
            <a:ext cx="8096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84880" y="5129358"/>
            <a:ext cx="140249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Controller Specification Model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4397375" y="5638800"/>
            <a:ext cx="738187" cy="376237"/>
          </a:xfrm>
          <a:custGeom>
            <a:avLst/>
            <a:gdLst>
              <a:gd name="T0" fmla="*/ 0 w 643"/>
              <a:gd name="T1" fmla="*/ 0 h 322"/>
              <a:gd name="T2" fmla="*/ 322 w 643"/>
              <a:gd name="T3" fmla="*/ 322 h 322"/>
              <a:gd name="T4" fmla="*/ 643 w 643"/>
              <a:gd name="T5" fmla="*/ 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3" h="322">
                <a:moveTo>
                  <a:pt x="0" y="0"/>
                </a:moveTo>
                <a:lnTo>
                  <a:pt x="322" y="322"/>
                </a:lnTo>
                <a:lnTo>
                  <a:pt x="643" y="1"/>
                </a:lnTo>
              </a:path>
            </a:pathLst>
          </a:custGeom>
          <a:noFill/>
          <a:ln w="38100" cap="flat" cmpd="sng">
            <a:solidFill>
              <a:srgbClr val="B2B2B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810000" y="6031468"/>
            <a:ext cx="20616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Auto-Code Generation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124450"/>
            <a:ext cx="519112" cy="547688"/>
          </a:xfrm>
          <a:prstGeom prst="rect">
            <a:avLst/>
          </a:prstGeom>
          <a:noFill/>
          <a:ln w="317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003925" y="3995738"/>
            <a:ext cx="782637" cy="839787"/>
            <a:chOff x="3231" y="2046"/>
            <a:chExt cx="459" cy="492"/>
          </a:xfrm>
        </p:grpSpPr>
        <p:grpSp>
          <p:nvGrpSpPr>
            <p:cNvPr id="27" name="Group 26"/>
            <p:cNvGrpSpPr>
              <a:grpSpLocks/>
            </p:cNvGrpSpPr>
            <p:nvPr/>
          </p:nvGrpSpPr>
          <p:grpSpPr bwMode="auto">
            <a:xfrm>
              <a:off x="3231" y="2046"/>
              <a:ext cx="411" cy="434"/>
              <a:chOff x="3231" y="2046"/>
              <a:chExt cx="411" cy="434"/>
            </a:xfrm>
          </p:grpSpPr>
          <p:pic>
            <p:nvPicPr>
              <p:cNvPr id="29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1" y="2046"/>
                <a:ext cx="353" cy="372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9" y="2108"/>
                <a:ext cx="353" cy="372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8" name="Picture 1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" y="2166"/>
              <a:ext cx="353" cy="372"/>
            </a:xfrm>
            <a:prstGeom prst="rect">
              <a:avLst/>
            </a:prstGeom>
            <a:noFill/>
            <a:ln w="317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88956" y="4200564"/>
            <a:ext cx="10474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Integrated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code</a:t>
            </a:r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 flipV="1">
            <a:off x="5765800" y="4786313"/>
            <a:ext cx="234950" cy="276225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2578100"/>
            <a:ext cx="823912" cy="552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578100"/>
            <a:ext cx="10937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Line 23"/>
          <p:cNvSpPr>
            <a:spLocks noChangeShapeType="1"/>
          </p:cNvSpPr>
          <p:nvPr/>
        </p:nvSpPr>
        <p:spPr bwMode="auto">
          <a:xfrm>
            <a:off x="3556000" y="4833938"/>
            <a:ext cx="190500" cy="225425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18427" r="19162" b="17303"/>
          <a:stretch>
            <a:fillRect/>
          </a:stretch>
        </p:blipFill>
        <p:spPr bwMode="auto">
          <a:xfrm>
            <a:off x="950912" y="2062163"/>
            <a:ext cx="86360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600200" y="1600200"/>
            <a:ext cx="10161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Prototype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  <a:ea typeface="HGPｺﾞｼｯｸE" pitchFamily="50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Design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  <a:ea typeface="HGPｺﾞｼｯｸE" pitchFamily="50" charset="-128"/>
            </a:endParaRPr>
          </a:p>
        </p:txBody>
      </p: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2827337" y="1981200"/>
            <a:ext cx="665163" cy="873125"/>
            <a:chOff x="1694" y="1384"/>
            <a:chExt cx="498" cy="654"/>
          </a:xfrm>
        </p:grpSpPr>
        <p:pic>
          <p:nvPicPr>
            <p:cNvPr id="39" name="Picture 38" descr="CRAMAS-4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" y="1796"/>
              <a:ext cx="465" cy="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1" t="39899" r="81821" b="46968"/>
            <a:stretch>
              <a:fillRect/>
            </a:stretch>
          </p:blipFill>
          <p:spPr bwMode="auto">
            <a:xfrm>
              <a:off x="1700" y="1384"/>
              <a:ext cx="492" cy="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629582" y="3505200"/>
            <a:ext cx="22472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Prototype </a:t>
            </a: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modeling and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implementation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359477" y="2440278"/>
            <a:ext cx="10555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System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evaluation</a:t>
            </a:r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>
            <a:off x="2741612" y="3959225"/>
            <a:ext cx="190500" cy="225425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44" name="Line 32"/>
          <p:cNvSpPr>
            <a:spLocks noChangeShapeType="1"/>
          </p:cNvSpPr>
          <p:nvPr/>
        </p:nvSpPr>
        <p:spPr bwMode="auto">
          <a:xfrm>
            <a:off x="1417637" y="2871788"/>
            <a:ext cx="190500" cy="225425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45" name="Line 33"/>
          <p:cNvSpPr>
            <a:spLocks noChangeShapeType="1"/>
          </p:cNvSpPr>
          <p:nvPr/>
        </p:nvSpPr>
        <p:spPr bwMode="auto">
          <a:xfrm flipV="1">
            <a:off x="2439987" y="2897188"/>
            <a:ext cx="400050" cy="42545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46" name="Line 34"/>
          <p:cNvSpPr>
            <a:spLocks noChangeShapeType="1"/>
          </p:cNvSpPr>
          <p:nvPr/>
        </p:nvSpPr>
        <p:spPr bwMode="auto">
          <a:xfrm flipH="1" flipV="1">
            <a:off x="1925637" y="2516188"/>
            <a:ext cx="835025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48" name="Line 36"/>
          <p:cNvSpPr>
            <a:spLocks noChangeShapeType="1"/>
          </p:cNvSpPr>
          <p:nvPr/>
        </p:nvSpPr>
        <p:spPr bwMode="auto">
          <a:xfrm>
            <a:off x="871175" y="1847345"/>
            <a:ext cx="122237" cy="144463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676400" y="4339675"/>
            <a:ext cx="1260006" cy="19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Requirement</a:t>
            </a:r>
          </a:p>
        </p:txBody>
      </p:sp>
      <p:sp>
        <p:nvSpPr>
          <p:cNvPr id="50" name="Line 38"/>
          <p:cNvSpPr>
            <a:spLocks noChangeShapeType="1"/>
          </p:cNvSpPr>
          <p:nvPr/>
        </p:nvSpPr>
        <p:spPr bwMode="auto">
          <a:xfrm flipH="1">
            <a:off x="4699000" y="2882900"/>
            <a:ext cx="1082675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1838325" y="3163888"/>
            <a:ext cx="500062" cy="747712"/>
            <a:chOff x="2947" y="176"/>
            <a:chExt cx="666" cy="987"/>
          </a:xfrm>
        </p:grpSpPr>
        <p:sp>
          <p:nvSpPr>
            <p:cNvPr id="52" name="AutoShape 40"/>
            <p:cNvSpPr>
              <a:spLocks noChangeArrowheads="1"/>
            </p:cNvSpPr>
            <p:nvPr/>
          </p:nvSpPr>
          <p:spPr bwMode="auto">
            <a:xfrm>
              <a:off x="2947" y="774"/>
              <a:ext cx="657" cy="389"/>
            </a:xfrm>
            <a:prstGeom prst="foldedCorner">
              <a:avLst>
                <a:gd name="adj" fmla="val 6903"/>
              </a:avLst>
            </a:prstGeom>
            <a:solidFill>
              <a:schemeClr val="bg1"/>
            </a:solidFill>
            <a:ln w="3175">
              <a:solidFill>
                <a:srgbClr val="5F5F5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Calibri" panose="020F0502020204030204" pitchFamily="34" charset="0"/>
              </a:endParaRPr>
            </a:p>
          </p:txBody>
        </p:sp>
        <p:pic>
          <p:nvPicPr>
            <p:cNvPr id="53" name="Picture 5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" y="782"/>
              <a:ext cx="611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4" name="Group 53"/>
            <p:cNvGrpSpPr>
              <a:grpSpLocks/>
            </p:cNvGrpSpPr>
            <p:nvPr/>
          </p:nvGrpSpPr>
          <p:grpSpPr bwMode="auto">
            <a:xfrm>
              <a:off x="2955" y="176"/>
              <a:ext cx="658" cy="505"/>
              <a:chOff x="2686" y="113"/>
              <a:chExt cx="663" cy="509"/>
            </a:xfrm>
          </p:grpSpPr>
          <p:pic>
            <p:nvPicPr>
              <p:cNvPr id="57" name="Picture 4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6" y="113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4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5" y="149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9" name="Picture 45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4" y="185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0" name="Group 46"/>
              <p:cNvGrpSpPr>
                <a:grpSpLocks/>
              </p:cNvGrpSpPr>
              <p:nvPr/>
            </p:nvGrpSpPr>
            <p:grpSpPr bwMode="auto">
              <a:xfrm>
                <a:off x="2811" y="236"/>
                <a:ext cx="502" cy="344"/>
                <a:chOff x="3759" y="2656"/>
                <a:chExt cx="633" cy="435"/>
              </a:xfrm>
            </p:grpSpPr>
            <p:sp>
              <p:nvSpPr>
                <p:cNvPr id="64" name="AutoShape 47"/>
                <p:cNvSpPr>
                  <a:spLocks noChangeArrowheads="1"/>
                </p:cNvSpPr>
                <p:nvPr/>
              </p:nvSpPr>
              <p:spPr bwMode="auto">
                <a:xfrm>
                  <a:off x="3759" y="2656"/>
                  <a:ext cx="633" cy="435"/>
                </a:xfrm>
                <a:prstGeom prst="foldedCorner">
                  <a:avLst>
                    <a:gd name="adj" fmla="val 6903"/>
                  </a:avLst>
                </a:prstGeom>
                <a:solidFill>
                  <a:schemeClr val="bg1"/>
                </a:solidFill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65" name="Picture 48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" y="2690"/>
                  <a:ext cx="566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1" name="Group 60"/>
              <p:cNvGrpSpPr>
                <a:grpSpLocks/>
              </p:cNvGrpSpPr>
              <p:nvPr/>
            </p:nvGrpSpPr>
            <p:grpSpPr bwMode="auto">
              <a:xfrm>
                <a:off x="2847" y="278"/>
                <a:ext cx="502" cy="344"/>
                <a:chOff x="3759" y="2656"/>
                <a:chExt cx="633" cy="435"/>
              </a:xfrm>
            </p:grpSpPr>
            <p:sp>
              <p:nvSpPr>
                <p:cNvPr id="62" name="AutoShape 50"/>
                <p:cNvSpPr>
                  <a:spLocks noChangeArrowheads="1"/>
                </p:cNvSpPr>
                <p:nvPr/>
              </p:nvSpPr>
              <p:spPr bwMode="auto">
                <a:xfrm>
                  <a:off x="3759" y="2656"/>
                  <a:ext cx="633" cy="435"/>
                </a:xfrm>
                <a:prstGeom prst="foldedCorner">
                  <a:avLst>
                    <a:gd name="adj" fmla="val 6903"/>
                  </a:avLst>
                </a:prstGeom>
                <a:solidFill>
                  <a:schemeClr val="bg1"/>
                </a:solidFill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" y="2690"/>
                  <a:ext cx="566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2947" y="443"/>
              <a:ext cx="655" cy="330"/>
            </a:xfrm>
            <a:custGeom>
              <a:avLst/>
              <a:gdLst>
                <a:gd name="T0" fmla="*/ 0 w 423"/>
                <a:gd name="T1" fmla="*/ 213 h 213"/>
                <a:gd name="T2" fmla="*/ 214 w 423"/>
                <a:gd name="T3" fmla="*/ 0 h 213"/>
                <a:gd name="T4" fmla="*/ 241 w 423"/>
                <a:gd name="T5" fmla="*/ 0 h 213"/>
                <a:gd name="T6" fmla="*/ 423 w 423"/>
                <a:gd name="T7" fmla="*/ 213 h 213"/>
                <a:gd name="T8" fmla="*/ 0 w 423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13">
                  <a:moveTo>
                    <a:pt x="0" y="213"/>
                  </a:moveTo>
                  <a:lnTo>
                    <a:pt x="214" y="0"/>
                  </a:lnTo>
                  <a:lnTo>
                    <a:pt x="241" y="0"/>
                  </a:lnTo>
                  <a:lnTo>
                    <a:pt x="423" y="213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CCCC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4D4D4D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3279" y="396"/>
              <a:ext cx="42" cy="5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66" name="Text Box 54"/>
          <p:cNvSpPr txBox="1">
            <a:spLocks noChangeArrowheads="1"/>
          </p:cNvSpPr>
          <p:nvPr/>
        </p:nvSpPr>
        <p:spPr bwMode="auto">
          <a:xfrm>
            <a:off x="381000" y="3677043"/>
            <a:ext cx="1438233" cy="29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New 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design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Text Box 55"/>
          <p:cNvSpPr txBox="1">
            <a:spLocks noChangeArrowheads="1"/>
          </p:cNvSpPr>
          <p:nvPr/>
        </p:nvSpPr>
        <p:spPr bwMode="auto">
          <a:xfrm>
            <a:off x="390483" y="3286518"/>
            <a:ext cx="1454303" cy="29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Legacy 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Code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3003550" y="4168775"/>
            <a:ext cx="493712" cy="603250"/>
            <a:chOff x="2403" y="3822"/>
            <a:chExt cx="355" cy="432"/>
          </a:xfrm>
        </p:grpSpPr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411" y="3831"/>
              <a:ext cx="340" cy="264"/>
            </a:xfrm>
            <a:custGeom>
              <a:avLst/>
              <a:gdLst>
                <a:gd name="T0" fmla="*/ 0 w 340"/>
                <a:gd name="T1" fmla="*/ 414 h 414"/>
                <a:gd name="T2" fmla="*/ 339 w 340"/>
                <a:gd name="T3" fmla="*/ 414 h 414"/>
                <a:gd name="T4" fmla="*/ 340 w 340"/>
                <a:gd name="T5" fmla="*/ 84 h 414"/>
                <a:gd name="T6" fmla="*/ 250 w 340"/>
                <a:gd name="T7" fmla="*/ 0 h 414"/>
                <a:gd name="T8" fmla="*/ 3 w 340"/>
                <a:gd name="T9" fmla="*/ 0 h 414"/>
                <a:gd name="T10" fmla="*/ 0 w 340"/>
                <a:gd name="T11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414">
                  <a:moveTo>
                    <a:pt x="0" y="414"/>
                  </a:moveTo>
                  <a:lnTo>
                    <a:pt x="339" y="414"/>
                  </a:lnTo>
                  <a:lnTo>
                    <a:pt x="340" y="84"/>
                  </a:lnTo>
                  <a:lnTo>
                    <a:pt x="250" y="0"/>
                  </a:lnTo>
                  <a:lnTo>
                    <a:pt x="3" y="0"/>
                  </a:lnTo>
                  <a:lnTo>
                    <a:pt x="0" y="414"/>
                  </a:lnTo>
                  <a:close/>
                </a:path>
              </a:pathLst>
            </a:custGeom>
            <a:solidFill>
              <a:srgbClr val="FBF8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ja-JP" altLang="en-US">
                <a:latin typeface="Calibri" panose="020F050202020403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" y="3822"/>
              <a:ext cx="35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1" name="Line 60"/>
          <p:cNvSpPr>
            <a:spLocks noChangeShapeType="1"/>
          </p:cNvSpPr>
          <p:nvPr/>
        </p:nvSpPr>
        <p:spPr bwMode="auto">
          <a:xfrm flipV="1">
            <a:off x="6756400" y="3309938"/>
            <a:ext cx="558800" cy="657225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72" name="AutoShape 61"/>
          <p:cNvSpPr>
            <a:spLocks noChangeArrowheads="1"/>
          </p:cNvSpPr>
          <p:nvPr/>
        </p:nvSpPr>
        <p:spPr bwMode="auto">
          <a:xfrm rot="11289754" flipV="1">
            <a:off x="2008187" y="2424113"/>
            <a:ext cx="1114425" cy="1114425"/>
          </a:xfrm>
          <a:custGeom>
            <a:avLst/>
            <a:gdLst>
              <a:gd name="G0" fmla="+- -1481582 0 0"/>
              <a:gd name="G1" fmla="+- 1996305 0 0"/>
              <a:gd name="G2" fmla="+- -1481582 0 1996305"/>
              <a:gd name="G3" fmla="+- 10800 0 0"/>
              <a:gd name="G4" fmla="+- 0 0 -148158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76 0 0"/>
              <a:gd name="G9" fmla="+- 0 0 1996305"/>
              <a:gd name="G10" fmla="+- 7276 0 2700"/>
              <a:gd name="G11" fmla="cos G10 -1481582"/>
              <a:gd name="G12" fmla="sin G10 -1481582"/>
              <a:gd name="G13" fmla="cos 13500 -1481582"/>
              <a:gd name="G14" fmla="sin 13500 -1481582"/>
              <a:gd name="G15" fmla="+- G11 10800 0"/>
              <a:gd name="G16" fmla="+- G12 10800 0"/>
              <a:gd name="G17" fmla="+- G13 10800 0"/>
              <a:gd name="G18" fmla="+- G14 10800 0"/>
              <a:gd name="G19" fmla="*/ 7276 1 2"/>
              <a:gd name="G20" fmla="+- G19 5400 0"/>
              <a:gd name="G21" fmla="cos G20 -1481582"/>
              <a:gd name="G22" fmla="sin G20 -1481582"/>
              <a:gd name="G23" fmla="+- G21 10800 0"/>
              <a:gd name="G24" fmla="+- G12 G23 G22"/>
              <a:gd name="G25" fmla="+- G22 G23 G11"/>
              <a:gd name="G26" fmla="cos 10800 -1481582"/>
              <a:gd name="G27" fmla="sin 10800 -1481582"/>
              <a:gd name="G28" fmla="cos 7276 -1481582"/>
              <a:gd name="G29" fmla="sin 7276 -148158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996305"/>
              <a:gd name="G36" fmla="sin G34 1996305"/>
              <a:gd name="G37" fmla="+/ 1996305 -148158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76 G39"/>
              <a:gd name="G43" fmla="sin 727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5 w 21600"/>
              <a:gd name="T5" fmla="*/ 10060 h 21600"/>
              <a:gd name="T6" fmla="*/ 18590 w 21600"/>
              <a:gd name="T7" fmla="*/ 15381 h 21600"/>
              <a:gd name="T8" fmla="*/ 3541 w 21600"/>
              <a:gd name="T9" fmla="*/ 10301 h 21600"/>
              <a:gd name="T10" fmla="*/ 23262 w 21600"/>
              <a:gd name="T11" fmla="*/ 5610 h 21600"/>
              <a:gd name="T12" fmla="*/ 20858 w 21600"/>
              <a:gd name="T13" fmla="*/ 11444 h 21600"/>
              <a:gd name="T14" fmla="*/ 15024 w 21600"/>
              <a:gd name="T15" fmla="*/ 904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516" y="8003"/>
                </a:moveTo>
                <a:cubicBezTo>
                  <a:pt x="16387" y="5290"/>
                  <a:pt x="13737" y="3524"/>
                  <a:pt x="10800" y="3524"/>
                </a:cubicBezTo>
                <a:cubicBezTo>
                  <a:pt x="6781" y="3524"/>
                  <a:pt x="3524" y="6781"/>
                  <a:pt x="3524" y="10800"/>
                </a:cubicBezTo>
                <a:cubicBezTo>
                  <a:pt x="3524" y="14818"/>
                  <a:pt x="6781" y="18076"/>
                  <a:pt x="10800" y="18076"/>
                </a:cubicBezTo>
                <a:cubicBezTo>
                  <a:pt x="13378" y="18076"/>
                  <a:pt x="15764" y="16711"/>
                  <a:pt x="17071" y="14488"/>
                </a:cubicBezTo>
                <a:lnTo>
                  <a:pt x="20109" y="16275"/>
                </a:lnTo>
                <a:cubicBezTo>
                  <a:pt x="18168" y="19574"/>
                  <a:pt x="14627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60" y="-1"/>
                  <a:pt x="19093" y="2622"/>
                  <a:pt x="20770" y="6648"/>
                </a:cubicBezTo>
                <a:lnTo>
                  <a:pt x="23262" y="5610"/>
                </a:lnTo>
                <a:lnTo>
                  <a:pt x="20858" y="11444"/>
                </a:lnTo>
                <a:lnTo>
                  <a:pt x="15024" y="9040"/>
                </a:lnTo>
                <a:lnTo>
                  <a:pt x="17516" y="8003"/>
                </a:lnTo>
                <a:close/>
              </a:path>
            </a:pathLst>
          </a:custGeom>
          <a:solidFill>
            <a:schemeClr val="accent2">
              <a:lumMod val="75000"/>
              <a:alpha val="51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866518" y="4948746"/>
            <a:ext cx="1676400" cy="6505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Lots and lots of testing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6786562" y="1996682"/>
            <a:ext cx="2205038" cy="6583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Lots and lots of testing, now by driving!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315200" y="3464531"/>
            <a:ext cx="1676400" cy="6505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Lots and lots of testing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412" y="1607788"/>
            <a:ext cx="1492394" cy="10031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Requirements and Design co-developed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7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9" grpId="0" animBg="1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V&amp;V Problem Spectrum: 1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b="0" dirty="0" smtClean="0">
                    <a:latin typeface="Calibri" panose="020F0502020204030204" pitchFamily="34" charset="0"/>
                  </a:rPr>
                  <a:t>Open-loop  Model of a controller subsystem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Controller = Can treat like C code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Verification Goals: </a:t>
                </a:r>
              </a:p>
              <a:p>
                <a:pPr lvl="2"/>
                <a:r>
                  <a:rPr lang="en-US" sz="2100" b="0" dirty="0" smtClean="0">
                    <a:latin typeface="Calibri" panose="020F0502020204030204" pitchFamily="34" charset="0"/>
                  </a:rPr>
                  <a:t>Safety </a:t>
                </a:r>
                <a:r>
                  <a:rPr lang="en-US" sz="2100" dirty="0" smtClean="0">
                    <a:latin typeface="Calibri" panose="020F0502020204030204" pitchFamily="34" charset="0"/>
                  </a:rPr>
                  <a:t>w.r.t. some </a:t>
                </a:r>
                <a:r>
                  <a:rPr lang="en-US" sz="2100" b="0" dirty="0" smtClean="0">
                    <a:latin typeface="Calibri" panose="020F0502020204030204" pitchFamily="34" charset="0"/>
                  </a:rPr>
                  <a:t>environment (plant): check </a:t>
                </a:r>
              </a:p>
              <a:p>
                <a:pPr lvl="2"/>
                <a:r>
                  <a:rPr lang="en-US" sz="2100" dirty="0" smtClean="0">
                    <a:latin typeface="Calibri" panose="020F0502020204030204" pitchFamily="34" charset="0"/>
                  </a:rPr>
                  <a:t>F</a:t>
                </a:r>
                <a:r>
                  <a:rPr lang="en-US" sz="2100" b="0" dirty="0" smtClean="0">
                    <a:latin typeface="Calibri" panose="020F0502020204030204" pitchFamily="34" charset="0"/>
                  </a:rPr>
                  <a:t>unctional verification: check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/>
                          </a:rPr>
                          <m:t>𝜑</m:t>
                        </m:r>
                      </m:e>
                    </m:d>
                    <m:r>
                      <a:rPr lang="en-US" sz="2100" b="0" i="1" smtClean="0">
                        <a:latin typeface="Cambria Math"/>
                      </a:rPr>
                      <m:t> </m:t>
                    </m:r>
                    <m:r>
                      <a:rPr lang="en-US" sz="2100" b="0" i="1" smtClean="0">
                        <a:latin typeface="Cambria Math"/>
                      </a:rPr>
                      <m:t>𝑀</m:t>
                    </m:r>
                    <m:r>
                      <a:rPr lang="en-US" sz="2100" b="0" i="1" smtClean="0">
                        <a:latin typeface="Cambria Math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/>
                          </a:rPr>
                          <m:t>𝜓</m:t>
                        </m:r>
                      </m:e>
                    </m:d>
                  </m:oMath>
                </a14:m>
                <a:endParaRPr lang="en-US" sz="2100" b="0" dirty="0" smtClean="0">
                  <a:latin typeface="Calibri" panose="020F0502020204030204" pitchFamily="34" charset="0"/>
                </a:endParaRPr>
              </a:p>
              <a:p>
                <a:pPr lvl="2"/>
                <a:r>
                  <a:rPr lang="en-US" sz="2100" b="0" dirty="0" smtClean="0">
                    <a:latin typeface="Calibri" panose="020F0502020204030204" pitchFamily="34" charset="0"/>
                  </a:rPr>
                  <a:t>Static checks: No divide by zero, range checks</a:t>
                </a:r>
              </a:p>
              <a:p>
                <a:r>
                  <a:rPr lang="en-US" sz="2700" b="0" dirty="0" smtClean="0">
                    <a:latin typeface="Calibri" panose="020F0502020204030204" pitchFamily="34" charset="0"/>
                  </a:rPr>
                  <a:t>Detailed open-loop model of a controller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Mix of Discrete Event + Synchronous computation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Verification Goals:</a:t>
                </a:r>
              </a:p>
              <a:p>
                <a:pPr lvl="2"/>
                <a:r>
                  <a:rPr lang="en-US" sz="2100" dirty="0" smtClean="0">
                    <a:latin typeface="Calibri" panose="020F0502020204030204" pitchFamily="34" charset="0"/>
                  </a:rPr>
                  <a:t>Timing analysis for real-time deadlines </a:t>
                </a:r>
              </a:p>
              <a:p>
                <a:pPr lvl="2"/>
                <a:r>
                  <a:rPr lang="en-US" sz="2100" b="0" dirty="0" smtClean="0">
                    <a:latin typeface="Calibri" panose="020F0502020204030204" pitchFamily="34" charset="0"/>
                  </a:rPr>
                  <a:t>Correctness under different schedules</a:t>
                </a:r>
                <a:endParaRPr lang="en-US" sz="2100" b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  <a:blipFill rotWithShape="1">
                <a:blip r:embed="rId2"/>
                <a:stretch>
                  <a:fillRect l="-660" t="-1032" b="-3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8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762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V&amp;V Problem Spectrum: 2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b="0" dirty="0" smtClean="0">
                    <a:latin typeface="Calibri" panose="020F0502020204030204" pitchFamily="34" charset="0"/>
                  </a:rPr>
                  <a:t>Simple Closed-loop Model (</a:t>
                </a:r>
                <a14:m>
                  <m:oMath xmlns:m="http://schemas.openxmlformats.org/officeDocument/2006/math">
                    <m:r>
                      <a:rPr lang="en-US" sz="2700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700" b="0" dirty="0" smtClean="0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Plant Model = ODEs, Controller = Continuous Time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Hybrid Automata like models possible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Verification Goal: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⊨</m:t>
                    </m:r>
                    <m:r>
                      <a:rPr lang="en-US" sz="2400" b="0" i="1" smtClean="0">
                        <a:latin typeface="Cambria Math"/>
                      </a:rPr>
                      <m:t>𝜑</m:t>
                    </m:r>
                  </m:oMath>
                </a14:m>
                <a:r>
                  <a:rPr lang="en-US" sz="2400" b="0" dirty="0" smtClean="0">
                    <a:latin typeface="Calibri" panose="020F0502020204030204" pitchFamily="34" charset="0"/>
                  </a:rPr>
                  <a:t> (some requirement)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Requirements: Logical, Temporal</a:t>
                </a:r>
                <a:endParaRPr lang="en-US" sz="2400" b="0" dirty="0">
                  <a:latin typeface="Calibri" panose="020F0502020204030204" pitchFamily="34" charset="0"/>
                </a:endParaRPr>
              </a:p>
              <a:p>
                <a:endParaRPr lang="en-US" sz="2700" b="0" dirty="0" smtClean="0">
                  <a:latin typeface="Calibri" panose="020F0502020204030204" pitchFamily="34" charset="0"/>
                </a:endParaRPr>
              </a:p>
              <a:p>
                <a:r>
                  <a:rPr lang="en-US" sz="2700" b="0" dirty="0" smtClean="0">
                    <a:latin typeface="Calibri" panose="020F0502020204030204" pitchFamily="34" charset="0"/>
                  </a:rPr>
                  <a:t>Full Closed-loop Model </a:t>
                </a:r>
              </a:p>
              <a:p>
                <a:pPr lvl="1"/>
                <a:r>
                  <a:rPr lang="en-US" sz="2400" dirty="0" smtClean="0">
                    <a:latin typeface="Calibri" panose="020F0502020204030204" pitchFamily="34" charset="0"/>
                  </a:rPr>
                  <a:t>Detailed Plant Model, Controller = Full open-loop controller</a:t>
                </a:r>
              </a:p>
              <a:p>
                <a:pPr lvl="1"/>
                <a:r>
                  <a:rPr lang="en-US" sz="2400" b="0" dirty="0" smtClean="0">
                    <a:latin typeface="Calibri" panose="020F0502020204030204" pitchFamily="34" charset="0"/>
                  </a:rPr>
                  <a:t>Verification Goal: Yes, but good luck.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305800" cy="4724400"/>
              </a:xfrm>
              <a:prstGeom prst="rect">
                <a:avLst/>
              </a:prstGeom>
              <a:blipFill rotWithShape="1">
                <a:blip r:embed="rId2"/>
                <a:stretch>
                  <a:fillRect l="-660"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FC8B1-8F37-4948-BBDF-7AD718FCF875}" type="slidenum">
              <a:rPr lang="en-US" smtClean="0"/>
              <a:pPr/>
              <a:t>9</a:t>
            </a:fld>
            <a:r>
              <a:rPr lang="en-US" smtClean="0"/>
              <a:t>/60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DESHMUKH@OJZQGPNFUVWZY5J3" val="4839"/>
  <p:tag name="FIRSTJDESHMUKH@AWDJOMRVSVW0Y5HA" val="5001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8"/>
  <p:tag name="PICTUREFILESIZE" val="7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t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7"/>
  <p:tag name="PICTUREFILESIZE" val="7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latexsym}&#10;\begin{document}&#10;&#10;\[&#10;\underbrace{\Diamond_{[20,60]}}_{}\underbrace{\Box_{[0,\infty)}}_{ }\ \ |x| &lt; 0.1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6"/>
  <p:tag name="PICTUREFILESIZE" val="87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t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7"/>
  <p:tag name="PICTUREFILESIZE" val="7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t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7"/>
  <p:tag name="PICTUREFILESIZE" val="7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8"/>
  <p:tag name="PICTUREFILESIZE" val="7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latexsym}&#10;&#10;\begin{document}&#10;\[&#10;\underbrace{\Box_{[0,100]}}_{ } (x &gt; 1 \wedge x &lt; 3)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8"/>
  <p:tag name="PICTUREFILESIZE" val="76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8"/>
  <p:tag name="PICTUREFILESIZE" val="7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t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7"/>
  <p:tag name="PICTUREFILESIZE" val="7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1"/>
  <p:tag name="FILENAME" val="TP_tmp"/>
  <p:tag name="ORIGWIDTH" val="2"/>
  <p:tag name="PICTUREFILESIZE" val="9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alpha  template TPT1  env TPENV1  fore 0  back 16777215  eqnno 3"/>
  <p:tag name="FILENAME" val="TP_tmp"/>
  <p:tag name="ORIGWIDTH" val="2"/>
  <p:tag name="PICTUREFILESIZE" val="96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17478</TotalTime>
  <Words>3582</Words>
  <Application>Microsoft Office PowerPoint</Application>
  <PresentationFormat>On-screen Show (4:3)</PresentationFormat>
  <Paragraphs>648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Symbol</vt:lpstr>
      <vt:lpstr>Cambria</vt:lpstr>
      <vt:lpstr>Wingdings 2</vt:lpstr>
      <vt:lpstr>Wingdings</vt:lpstr>
      <vt:lpstr>Wingdings 3</vt:lpstr>
      <vt:lpstr>Calibri</vt:lpstr>
      <vt:lpstr>HGPｺﾞｼｯｸE</vt:lpstr>
      <vt:lpstr>Arial Black</vt:lpstr>
      <vt:lpstr>Cambria Math</vt:lpstr>
      <vt:lpstr>ＭＳ 明朝</vt:lpstr>
      <vt:lpstr>Times New Roman</vt:lpstr>
      <vt:lpstr>ＭＳ Ｐゴシック</vt:lpstr>
      <vt:lpstr>Essential</vt:lpstr>
      <vt:lpstr>Making Formal Methods work  in Industrial Practice</vt:lpstr>
      <vt:lpstr>You might ask…</vt:lpstr>
      <vt:lpstr>Verification &amp; Validation for  Automotive Control Systems </vt:lpstr>
      <vt:lpstr>Control System</vt:lpstr>
      <vt:lpstr>Plant models &amp; Plant models</vt:lpstr>
      <vt:lpstr>Controller</vt:lpstr>
      <vt:lpstr>How are controllers designed in MBD?</vt:lpstr>
      <vt:lpstr>V&amp;V Problem Spectrum: 1</vt:lpstr>
      <vt:lpstr>V&amp;V Problem Spectrum: 2</vt:lpstr>
      <vt:lpstr>Analysis Spectrum</vt:lpstr>
      <vt:lpstr>To give you a taste, here’s a “real” example      [Jin et al. HSCC ‘ 14]  </vt:lpstr>
      <vt:lpstr>The key to emissions: Air to Fuel Ratio Control</vt:lpstr>
      <vt:lpstr>Gasoline Engine</vt:lpstr>
      <vt:lpstr>Mean-value Engine Model</vt:lpstr>
      <vt:lpstr>Dynamical phenomena and delays</vt:lpstr>
      <vt:lpstr>Engine Model (i.e. the Plant Model)</vt:lpstr>
      <vt:lpstr>Control Problem for this Benchmark</vt:lpstr>
      <vt:lpstr>Controller: Discrete Updates at  ms intervals</vt:lpstr>
      <vt:lpstr>Example Requirements</vt:lpstr>
      <vt:lpstr>The Challenge</vt:lpstr>
      <vt:lpstr>Simulation-Guided Formal Analysis </vt:lpstr>
      <vt:lpstr>Why simulations? Engineers ♡  Simulations</vt:lpstr>
      <vt:lpstr>Simulation-Guided Formal Analysis: What it’s not</vt:lpstr>
      <vt:lpstr>Simulation-Guided Formal Analysis: What it is</vt:lpstr>
      <vt:lpstr>Some approaches we have tried</vt:lpstr>
      <vt:lpstr>Requirements in Automotive Industry</vt:lpstr>
      <vt:lpstr>What is Requirement Extraction/Mining?</vt:lpstr>
      <vt:lpstr>Signal Temporal Logic</vt:lpstr>
      <vt:lpstr>Signal Temporal Logic</vt:lpstr>
      <vt:lpstr>Robust Satisfaction of Signal Temporal Logic</vt:lpstr>
      <vt:lpstr>Parametric Signal Temporal Logic</vt:lpstr>
      <vt:lpstr>PowerPoint Presentation</vt:lpstr>
      <vt:lpstr>Learn Parameter Values from Traces</vt:lpstr>
      <vt:lpstr>Refuting a candidate requirement: also simulation-guided</vt:lpstr>
      <vt:lpstr>Demonstration</vt:lpstr>
      <vt:lpstr>Finding Lyapunov Functions</vt:lpstr>
      <vt:lpstr>Quick Refresher: Lyapunov Stability</vt:lpstr>
      <vt:lpstr>Quick Refresher: Lyapunov’s Direct Method</vt:lpstr>
      <vt:lpstr>CEGIS of Lyapunov functions</vt:lpstr>
      <vt:lpstr>Template example: Sum of Squares* Polynomials</vt:lpstr>
      <vt:lpstr>Constraints from Traces</vt:lpstr>
      <vt:lpstr>PowerPoint Presentation</vt:lpstr>
      <vt:lpstr>Constraints from Traces</vt:lpstr>
      <vt:lpstr>Constraints from Traces</vt:lpstr>
      <vt:lpstr>Get Candidate from Solving a Linear Program</vt:lpstr>
      <vt:lpstr>Global Optimizer to refine candidate</vt:lpstr>
      <vt:lpstr>Are we done?</vt:lpstr>
      <vt:lpstr>Demonstration</vt:lpstr>
      <vt:lpstr>Contraction Analysis</vt:lpstr>
      <vt:lpstr>Motivation</vt:lpstr>
      <vt:lpstr>Contraction Metrics (Lohmiller &amp; Slotine, Automatica, 98’)</vt:lpstr>
      <vt:lpstr>How do we establish contraction?</vt:lpstr>
      <vt:lpstr>Nonlinear systems</vt:lpstr>
      <vt:lpstr>Contraction metrics for nonlinear systems</vt:lpstr>
      <vt:lpstr>By now, you know the answer</vt:lpstr>
      <vt:lpstr>Demonstration</vt:lpstr>
      <vt:lpstr>What’s in it for you</vt:lpstr>
      <vt:lpstr>Explore more simulation-guided techniques</vt:lpstr>
      <vt:lpstr>Beyond SiGFA: Challenge problems</vt:lpstr>
      <vt:lpstr>Thank you! Questions?</vt:lpstr>
    </vt:vector>
  </TitlesOfParts>
  <Company>TEMA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Requirements from Closed Loop Control Models</dc:title>
  <dc:creator>Jyotirmoy V Deshmukh (TEMA TTC)</dc:creator>
  <cp:lastModifiedBy>Jyo Deshmukh</cp:lastModifiedBy>
  <cp:revision>304</cp:revision>
  <dcterms:created xsi:type="dcterms:W3CDTF">2013-03-25T17:52:49Z</dcterms:created>
  <dcterms:modified xsi:type="dcterms:W3CDTF">2015-04-21T06:17:19Z</dcterms:modified>
</cp:coreProperties>
</file>